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6" r:id="rId4"/>
    <p:sldId id="277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79" r:id="rId13"/>
    <p:sldId id="280" r:id="rId14"/>
    <p:sldId id="282" r:id="rId15"/>
    <p:sldId id="281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504"/>
    <a:srgbClr val="000000"/>
    <a:srgbClr val="FFFFD9"/>
    <a:srgbClr val="E6E6E6"/>
    <a:srgbClr val="FF9900"/>
    <a:srgbClr val="EAEAEA"/>
    <a:srgbClr val="E8EDF2"/>
    <a:srgbClr val="003366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8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image" Target="../media/image3.jpg"/><Relationship Id="rId1" Type="http://schemas.openxmlformats.org/officeDocument/2006/relationships/package" Target="../embeddings/Microsoft_Excel_Worksheet1.xlsx"/><Relationship Id="rId4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67929802828354"/>
          <c:y val="0.13050445362908844"/>
          <c:w val="0.49647501421155504"/>
          <c:h val="0.853702701317818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0D-44DF-8A80-1AC1CF0C26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F0D-44DF-8A80-1AC1CF0C26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F0D-44DF-8A80-1AC1CF0C26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0D-44DF-8A80-1AC1CF0C26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F0D-44DF-8A80-1AC1CF0C26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F0D-44DF-8A80-1AC1CF0C26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0D-44DF-8A80-1AC1CF0C26F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0D-44DF-8A80-1AC1CF0C26F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F0D-44DF-8A80-1AC1CF0C26F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8C0B-4648-84F3-C19DF3DFC7C7}"/>
              </c:ext>
            </c:extLst>
          </c:dPt>
          <c:dLbls>
            <c:dLbl>
              <c:idx val="0"/>
              <c:layout>
                <c:manualLayout>
                  <c:x val="-9.7709181845705526E-2"/>
                  <c:y val="-0.205299232230843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F35E781-D06E-4EF9-80E0-5D4CF859EACC}" type="CATEGORYNAME">
                      <a:rPr lang="en-US"/>
                      <a:pPr>
                        <a:defRPr sz="1197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/>
                      <a:t>
46.16%</a:t>
                    </a:r>
                  </a:p>
                </c:rich>
              </c:tx>
              <c:numFmt formatCode="0.00%" sourceLinked="0"/>
              <c:spPr>
                <a:xfrm>
                  <a:off x="421630" y="3572746"/>
                  <a:ext cx="1494602" cy="1030434"/>
                </a:xfrm>
                <a:solidFill>
                  <a:srgbClr val="FFFFCC"/>
                </a:solidFill>
                <a:ln w="9525" cap="flat" cmpd="sng" algn="ctr">
                  <a:solidFill>
                    <a:srgbClr val="DDDDDD">
                      <a:lumMod val="2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2764"/>
                        <a:gd name="adj2" fmla="val -581"/>
                      </a:avLst>
                    </a:prstGeom>
                  </c15:spPr>
                  <c15:layout>
                    <c:manualLayout>
                      <c:w val="0.16195668027609536"/>
                      <c:h val="0.156147245772554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0D-44DF-8A80-1AC1CF0C26FE}"/>
                </c:ext>
              </c:extLst>
            </c:dLbl>
            <c:dLbl>
              <c:idx val="1"/>
              <c:layout>
                <c:manualLayout>
                  <c:x val="-0.18096836008298725"/>
                  <c:y val="5.5659473285071051E-3"/>
                </c:manualLayout>
              </c:layout>
              <c:numFmt formatCode="0.00%" sourceLinked="0"/>
              <c:spPr>
                <a:solidFill>
                  <a:srgbClr val="FFFFCC"/>
                </a:solidFill>
                <a:ln>
                  <a:solidFill>
                    <a:srgbClr val="DDDDDD">
                      <a:lumMod val="2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2910875399283472"/>
                      <c:h val="0.130526892255500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3F0D-44DF-8A80-1AC1CF0C26FE}"/>
                </c:ext>
              </c:extLst>
            </c:dLbl>
            <c:dLbl>
              <c:idx val="2"/>
              <c:layout>
                <c:manualLayout>
                  <c:x val="1.3761856597986695E-3"/>
                  <c:y val="-0.175010737260857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0D-44DF-8A80-1AC1CF0C26FE}"/>
                </c:ext>
              </c:extLst>
            </c:dLbl>
            <c:dLbl>
              <c:idx val="3"/>
              <c:layout>
                <c:manualLayout>
                  <c:x val="5.0918869412550666E-2"/>
                  <c:y val="-0.131648297670818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0D-44DF-8A80-1AC1CF0C26FE}"/>
                </c:ext>
              </c:extLst>
            </c:dLbl>
            <c:dLbl>
              <c:idx val="4"/>
              <c:layout>
                <c:manualLayout>
                  <c:x val="6.1928354690940025E-2"/>
                  <c:y val="-0.146952492694737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0D-44DF-8A80-1AC1CF0C26FE}"/>
                </c:ext>
              </c:extLst>
            </c:dLbl>
            <c:dLbl>
              <c:idx val="5"/>
              <c:layout>
                <c:manualLayout>
                  <c:x val="8.3947325247718738E-2"/>
                  <c:y val="-0.153226017096480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0D-44DF-8A80-1AC1CF0C26FE}"/>
                </c:ext>
              </c:extLst>
            </c:dLbl>
            <c:dLbl>
              <c:idx val="6"/>
              <c:layout>
                <c:manualLayout>
                  <c:x val="6.409040348242187E-2"/>
                  <c:y val="-4.0199588075903646E-2"/>
                </c:manualLayout>
              </c:layout>
              <c:numFmt formatCode="0.00%" sourceLinked="0"/>
              <c:spPr>
                <a:solidFill>
                  <a:srgbClr val="FFFFCC"/>
                </a:solidFill>
                <a:ln>
                  <a:solidFill>
                    <a:srgbClr val="DDDDDD">
                      <a:lumMod val="2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0625913077513061"/>
                      <c:h val="8.70513523742608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F0D-44DF-8A80-1AC1CF0C26FE}"/>
                </c:ext>
              </c:extLst>
            </c:dLbl>
            <c:dLbl>
              <c:idx val="7"/>
              <c:layout>
                <c:manualLayout>
                  <c:x val="0.10596629580449744"/>
                  <c:y val="2.60594844480157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0D-44DF-8A80-1AC1CF0C26FE}"/>
                </c:ext>
              </c:extLst>
            </c:dLbl>
            <c:dLbl>
              <c:idx val="8"/>
              <c:layout>
                <c:manualLayout>
                  <c:x val="0.12936145202107494"/>
                  <c:y val="9.3859897774526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0D-44DF-8A80-1AC1CF0C26FE}"/>
                </c:ext>
              </c:extLst>
            </c:dLbl>
            <c:dLbl>
              <c:idx val="9"/>
              <c:layout>
                <c:manualLayout>
                  <c:x val="-5.091886941255077E-2"/>
                  <c:y val="7.12426388595987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C0B-4648-84F3-C19DF3DFC7C7}"/>
                </c:ext>
              </c:extLst>
            </c:dLbl>
            <c:numFmt formatCode="0.00%" sourceLinked="0"/>
            <c:spPr>
              <a:solidFill>
                <a:srgbClr val="FFFFCC"/>
              </a:solidFill>
              <a:ln>
                <a:solidFill>
                  <a:srgbClr val="DDDDDD">
                    <a:lumMod val="2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Sheet1!$A$2:$A$11</c:f>
              <c:strCache>
                <c:ptCount val="10"/>
                <c:pt idx="0">
                  <c:v>Real &amp; Personal Property Tax</c:v>
                </c:pt>
                <c:pt idx="1">
                  <c:v>Local Income Taxes</c:v>
                </c:pt>
                <c:pt idx="2">
                  <c:v>Other Local Taxes</c:v>
                </c:pt>
                <c:pt idx="3">
                  <c:v>Licenses &amp; Permits</c:v>
                </c:pt>
                <c:pt idx="4">
                  <c:v>State Disparity Grant</c:v>
                </c:pt>
                <c:pt idx="5">
                  <c:v>Program Open Space</c:v>
                </c:pt>
                <c:pt idx="6">
                  <c:v>Other Intergovernmental</c:v>
                </c:pt>
                <c:pt idx="7">
                  <c:v>Service Charges</c:v>
                </c:pt>
                <c:pt idx="8">
                  <c:v>All Other</c:v>
                </c:pt>
                <c:pt idx="9">
                  <c:v>Unexpended Fund Balance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42376195</c:v>
                </c:pt>
                <c:pt idx="1">
                  <c:v>27195182</c:v>
                </c:pt>
                <c:pt idx="2">
                  <c:v>4811084</c:v>
                </c:pt>
                <c:pt idx="3">
                  <c:v>697900</c:v>
                </c:pt>
                <c:pt idx="4">
                  <c:v>8930611</c:v>
                </c:pt>
                <c:pt idx="5">
                  <c:v>628861</c:v>
                </c:pt>
                <c:pt idx="6">
                  <c:v>2366715</c:v>
                </c:pt>
                <c:pt idx="7">
                  <c:v>3086455</c:v>
                </c:pt>
                <c:pt idx="8">
                  <c:v>841739</c:v>
                </c:pt>
                <c:pt idx="9">
                  <c:v>854122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D-44DF-8A80-1AC1CF0C26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F95-4936-A8DC-937A96701C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F95-4936-A8DC-937A96701C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F95-4936-A8DC-937A96701C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F95-4936-A8DC-937A96701C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F95-4936-A8DC-937A96701C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F95-4936-A8DC-937A96701CD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CF95-4936-A8DC-937A96701CD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CF95-4936-A8DC-937A96701CD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CF95-4936-A8DC-937A96701CD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CF95-4936-A8DC-937A96701CD4}"/>
              </c:ext>
            </c:extLst>
          </c:dPt>
          <c:cat>
            <c:strRef>
              <c:f>Sheet1!$A$2:$A$11</c:f>
              <c:strCache>
                <c:ptCount val="10"/>
                <c:pt idx="0">
                  <c:v>Real &amp; Personal Property Tax</c:v>
                </c:pt>
                <c:pt idx="1">
                  <c:v>Local Income Taxes</c:v>
                </c:pt>
                <c:pt idx="2">
                  <c:v>Other Local Taxes</c:v>
                </c:pt>
                <c:pt idx="3">
                  <c:v>Licenses &amp; Permits</c:v>
                </c:pt>
                <c:pt idx="4">
                  <c:v>State Disparity Grant</c:v>
                </c:pt>
                <c:pt idx="5">
                  <c:v>Program Open Space</c:v>
                </c:pt>
                <c:pt idx="6">
                  <c:v>Other Intergovernmental</c:v>
                </c:pt>
                <c:pt idx="7">
                  <c:v>Service Charges</c:v>
                </c:pt>
                <c:pt idx="8">
                  <c:v>All Other</c:v>
                </c:pt>
                <c:pt idx="9">
                  <c:v>Unexpended Fund Balance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0.46167032854878781</c:v>
                </c:pt>
                <c:pt idx="1">
                  <c:v>0.29627975350038105</c:v>
                </c:pt>
                <c:pt idx="2">
                  <c:v>5.2414680717695776E-2</c:v>
                </c:pt>
                <c:pt idx="3">
                  <c:v>7.6033188514022789E-3</c:v>
                </c:pt>
                <c:pt idx="4">
                  <c:v>9.7295146827397275E-2</c:v>
                </c:pt>
                <c:pt idx="5">
                  <c:v>6.8511687866623996E-3</c:v>
                </c:pt>
                <c:pt idx="6">
                  <c:v>2.5784336975779545E-2</c:v>
                </c:pt>
                <c:pt idx="7">
                  <c:v>3.3625593187426306E-2</c:v>
                </c:pt>
                <c:pt idx="8">
                  <c:v>9.1703825858439648E-3</c:v>
                </c:pt>
                <c:pt idx="9">
                  <c:v>9.3052900186236104E-3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F3E-4E09-9354-2D2C2D4E9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3882212289453"/>
          <c:y val="0.14708223727419359"/>
          <c:w val="0.82922264185579508"/>
          <c:h val="0.801058806983405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Expenditures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843-48DE-95DC-B817B128179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43-48DE-95DC-B817B128179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43-48DE-95DC-B817B128179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43-48DE-95DC-B817B128179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843-48DE-95DC-B817B128179C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843-48DE-95DC-B817B128179C}"/>
              </c:ext>
            </c:extLst>
          </c:dPt>
          <c:dLbls>
            <c:dLbl>
              <c:idx val="0"/>
              <c:layout>
                <c:manualLayout>
                  <c:x val="0.2098996915721664"/>
                  <c:y val="-3.94723781543542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C4A48F-3B32-455C-A540-A5F058A68A95}" type="CATEGORYNAME">
                      <a:rPr lang="en-US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  <a:fld id="{454C5A76-680B-4E13-8306-A33CCCDFEAF6}" type="VALUE">
                      <a:rPr lang="en-US" baseline="0" smtClean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baseline="0" dirty="0"/>
                      <a:t> </a:t>
                    </a:r>
                    <a:fld id="{6F597B50-D4CF-4E07-947F-0D4434EC1C45}" type="PERCENTAGE">
                      <a:rPr lang="en-US" baseline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517117954072112"/>
                      <c:h val="0.20997153708118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843-48DE-95DC-B817B128179C}"/>
                </c:ext>
              </c:extLst>
            </c:dLbl>
            <c:dLbl>
              <c:idx val="1"/>
              <c:layout>
                <c:manualLayout>
                  <c:x val="-0.14423524610891458"/>
                  <c:y val="0.191441023052281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1DA02F-248A-41EE-A6C4-80B5CD81D34F}" type="CATEGORYNAME">
                      <a:rPr lang="en-US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  <a:fld id="{03F6DBA0-FA04-456E-B629-74C24BAAEC8F}" type="VALUE">
                      <a:rPr lang="en-US" baseline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 11.75%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80630970243923"/>
                      <c:h val="0.15139358212471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843-48DE-95DC-B817B128179C}"/>
                </c:ext>
              </c:extLst>
            </c:dLbl>
            <c:dLbl>
              <c:idx val="2"/>
              <c:layout>
                <c:manualLayout>
                  <c:x val="-7.6425445172450882E-2"/>
                  <c:y val="-7.39263170527165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10B1853-33F6-4E24-B194-B1C499CC7977}" type="CATEGORYNAME">
                      <a:rPr lang="en-US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  <a:fld id="{6C967AF2-5D32-407D-AC2F-B30551241B53}" type="VALUE">
                      <a:rPr lang="en-US" baseline="0" smtClean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baseline="0" dirty="0"/>
                      <a:t> </a:t>
                    </a:r>
                    <a:fld id="{EEEC6E7A-64B9-42B3-A1CF-0178F50C7147}" type="PERCENTAGE">
                      <a:rPr lang="en-US" baseline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00644189818387"/>
                      <c:h val="0.156715983527780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43-48DE-95DC-B817B128179C}"/>
                </c:ext>
              </c:extLst>
            </c:dLbl>
            <c:dLbl>
              <c:idx val="3"/>
              <c:layout>
                <c:manualLayout>
                  <c:x val="0.1516170173774192"/>
                  <c:y val="-7.6343902670394467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B012F13-AD3D-442B-97EF-CA4C52DFF0B3}" type="CATEGORYNAME">
                      <a:rPr lang="en-US" sz="1200" b="0" i="0" baseline="0" dirty="0">
                        <a:ln>
                          <a:noFill/>
                        </a:ln>
                      </a:rPr>
                      <a:pPr>
                        <a:defRPr sz="1200"/>
                      </a:pPr>
                      <a:t>[CATEGORY NAME]</a:t>
                    </a:fld>
                    <a:r>
                      <a:rPr lang="en-US" sz="1200" b="0" i="0" baseline="0" dirty="0">
                        <a:ln>
                          <a:noFill/>
                        </a:ln>
                      </a:rPr>
                      <a:t>, </a:t>
                    </a:r>
                    <a:fld id="{0212EEFD-05AA-4450-9554-060D5D32636B}" type="VALUE">
                      <a:rPr lang="en-US" sz="1200" b="0" i="0" baseline="0" dirty="0">
                        <a:ln>
                          <a:noFill/>
                        </a:ln>
                      </a:rPr>
                      <a:pPr>
                        <a:defRPr sz="1200"/>
                      </a:pPr>
                      <a:t>[VALUE]</a:t>
                    </a:fld>
                    <a:r>
                      <a:rPr lang="en-US" sz="1200" b="0" i="0" baseline="0" dirty="0">
                        <a:ln>
                          <a:noFill/>
                        </a:ln>
                      </a:rPr>
                      <a:t>, </a:t>
                    </a:r>
                    <a:fld id="{F1583874-F254-4AD0-90EE-9D431E6406C6}" type="PERCENTAGE">
                      <a:rPr lang="en-US" sz="1200" b="0" i="0" baseline="0" dirty="0">
                        <a:ln>
                          <a:noFill/>
                        </a:ln>
                      </a:rPr>
                      <a:pPr>
                        <a:defRPr sz="1200"/>
                      </a:pPr>
                      <a:t>[PERCENTAGE]</a:t>
                    </a:fld>
                    <a:endParaRPr lang="en-US" sz="1200" b="0" i="0" baseline="0" dirty="0">
                      <a:ln>
                        <a:noFill/>
                      </a:ln>
                    </a:endParaRPr>
                  </a:p>
                </c:rich>
              </c:tx>
              <c:numFmt formatCode="0.00%" sourceLinked="0"/>
              <c:spPr>
                <a:xfrm>
                  <a:off x="5517566" y="5390081"/>
                  <a:ext cx="875580" cy="909672"/>
                </a:xfrm>
                <a:solidFill>
                  <a:srgbClr val="FFFFD9">
                    <a:alpha val="55000"/>
                  </a:srgbClr>
                </a:soli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82383"/>
                        <a:gd name="adj2" fmla="val -371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57530456925054"/>
                      <c:h val="0.133374152690056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843-48DE-95DC-B817B128179C}"/>
                </c:ext>
              </c:extLst>
            </c:dLbl>
            <c:dLbl>
              <c:idx val="4"/>
              <c:layout>
                <c:manualLayout>
                  <c:x val="7.752169941431406E-8"/>
                  <c:y val="-5.5862125286987438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2909D3-6E38-46D0-ACE0-6ADC90CDFDE5}" type="CATEGORYNAME">
                      <a:rPr lang="en-US" sz="1200" b="0" i="0" baseline="0"/>
                      <a:pPr>
                        <a:defRPr sz="1400" b="1"/>
                      </a:pPr>
                      <a:t>[CATEGORY NAME]</a:t>
                    </a:fld>
                    <a:r>
                      <a:rPr lang="en-US" sz="1000" b="0" i="0" baseline="0" dirty="0"/>
                      <a:t>, </a:t>
                    </a:r>
                    <a:fld id="{1D2C6D56-7103-4DAE-B110-03B769AA8BBE}" type="VALUE">
                      <a:rPr lang="en-US" sz="1200" b="0" i="0" baseline="0"/>
                      <a:pPr>
                        <a:defRPr sz="1400" b="1"/>
                      </a:pPr>
                      <a:t>[VALUE]</a:t>
                    </a:fld>
                    <a:r>
                      <a:rPr lang="en-US" sz="1400" b="0" i="0" baseline="0" dirty="0"/>
                      <a:t>, </a:t>
                    </a:r>
                    <a:fld id="{52086706-18BC-47AE-9D25-E7928B2E71A9}" type="PERCENTAGE">
                      <a:rPr lang="en-US" sz="1200" b="0" i="0" baseline="0"/>
                      <a:pPr>
                        <a:defRPr sz="1400" b="1"/>
                      </a:pPr>
                      <a:t>[PERCENTAGE]</a:t>
                    </a:fld>
                    <a:endParaRPr lang="en-US" sz="1400" b="0" i="0" baseline="0" dirty="0"/>
                  </a:p>
                </c:rich>
              </c:tx>
              <c:numFmt formatCode="0.00%" sourceLinked="0"/>
              <c:spPr>
                <a:xfrm>
                  <a:off x="3924440" y="6247512"/>
                  <a:ext cx="1457189" cy="534840"/>
                </a:xfrm>
                <a:solidFill>
                  <a:srgbClr val="FFFFD9">
                    <a:alpha val="55000"/>
                  </a:srgbClr>
                </a:soli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570"/>
                        <a:gd name="adj2" fmla="val -1226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592762884998982"/>
                      <c:h val="7.84171994875812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843-48DE-95DC-B817B128179C}"/>
                </c:ext>
              </c:extLst>
            </c:dLbl>
            <c:dLbl>
              <c:idx val="5"/>
              <c:layout>
                <c:manualLayout>
                  <c:x val="-0.24981181607449648"/>
                  <c:y val="-1.807072822261606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417E36-18DC-4B83-9E99-B7051CAE7C43}" type="CATEGORYNAME">
                      <a:rPr lang="en-US" sz="1200" b="0" baseline="0" dirty="0"/>
                      <a:pPr>
                        <a:defRPr sz="1500"/>
                      </a:pPr>
                      <a:t>[CATEGORY NAME]</a:t>
                    </a:fld>
                    <a:r>
                      <a:rPr lang="en-US" sz="1200" b="0" baseline="0" dirty="0"/>
                      <a:t>, </a:t>
                    </a:r>
                    <a:fld id="{8964CB76-F8EB-4E7F-AAAB-A07BE030005A}" type="VALUE">
                      <a:rPr lang="en-US" sz="1200" b="0" i="0" baseline="0" dirty="0"/>
                      <a:pPr>
                        <a:defRPr sz="1500"/>
                      </a:pPr>
                      <a:t>[VALUE]</a:t>
                    </a:fld>
                    <a:r>
                      <a:rPr lang="en-US" sz="1200" b="0" baseline="0" dirty="0"/>
                      <a:t>, </a:t>
                    </a:r>
                    <a:fld id="{AD0FC47E-2E33-4DB3-AE92-CC4F9A88EFC6}" type="PERCENTAGE">
                      <a:rPr lang="en-US" sz="1200" b="0" baseline="0" dirty="0"/>
                      <a:pPr>
                        <a:defRPr sz="1500"/>
                      </a:pPr>
                      <a:t>[PERCENTAGE]</a:t>
                    </a:fld>
                    <a:endParaRPr lang="en-US" sz="1200" b="0" baseline="0" dirty="0"/>
                  </a:p>
                </c:rich>
              </c:tx>
              <c:numFmt formatCode="0.00%" sourceLinked="0"/>
              <c:spPr>
                <a:xfrm>
                  <a:off x="1768587" y="5969481"/>
                  <a:ext cx="1245516" cy="727721"/>
                </a:xfrm>
                <a:solidFill>
                  <a:srgbClr val="FFFFD9">
                    <a:alpha val="55000"/>
                  </a:srgbClr>
                </a:soli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9733"/>
                        <a:gd name="adj2" fmla="val -457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310907204160538"/>
                      <c:h val="0.106696985623308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843-48DE-95DC-B817B12817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Appropriations</c:v>
                </c:pt>
                <c:pt idx="1">
                  <c:v>Operating</c:v>
                </c:pt>
                <c:pt idx="2">
                  <c:v>Salaries &amp; Fringe</c:v>
                </c:pt>
                <c:pt idx="3">
                  <c:v>Capital Outlay</c:v>
                </c:pt>
                <c:pt idx="4">
                  <c:v>Debt Service</c:v>
                </c:pt>
                <c:pt idx="5">
                  <c:v>All Other, Transfers</c:v>
                </c:pt>
              </c:strCache>
            </c:str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45519000</c:v>
                </c:pt>
                <c:pt idx="1">
                  <c:v>10776000</c:v>
                </c:pt>
                <c:pt idx="2">
                  <c:v>30629000</c:v>
                </c:pt>
                <c:pt idx="3">
                  <c:v>1746000</c:v>
                </c:pt>
                <c:pt idx="4">
                  <c:v>2391000</c:v>
                </c:pt>
                <c:pt idx="5">
                  <c:v>728000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3-48DE-95DC-B817B128179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0527730485512"/>
          <c:y val="0.14507402707616396"/>
          <c:w val="0.67483082609207357"/>
          <c:h val="0.743289333627487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Appropriations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</a:schemeClr>
                  </a:gs>
                  <a:gs pos="88000">
                    <a:schemeClr val="accent1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D7-443F-A5C6-B4D2392A11E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5000"/>
                      <a:lumMod val="110000"/>
                    </a:schemeClr>
                  </a:gs>
                  <a:gs pos="88000">
                    <a:schemeClr val="accent2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7-443F-A5C6-B4D2392A11E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5000"/>
                      <a:lumMod val="110000"/>
                    </a:schemeClr>
                  </a:gs>
                  <a:gs pos="88000">
                    <a:schemeClr val="accent3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D7-443F-A5C6-B4D2392A11E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5000"/>
                      <a:lumMod val="110000"/>
                    </a:schemeClr>
                  </a:gs>
                  <a:gs pos="88000">
                    <a:schemeClr val="accent4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9D7-443F-A5C6-B4D2392A11E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5000"/>
                      <a:lumMod val="110000"/>
                    </a:schemeClr>
                  </a:gs>
                  <a:gs pos="88000">
                    <a:schemeClr val="accent5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D7-443F-A5C6-B4D2392A11E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5000"/>
                      <a:lumMod val="110000"/>
                    </a:schemeClr>
                  </a:gs>
                  <a:gs pos="88000">
                    <a:schemeClr val="accent6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A9D7-443F-A5C6-B4D2392A11E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65000"/>
                      <a:lumMod val="110000"/>
                    </a:schemeClr>
                  </a:gs>
                  <a:gs pos="88000">
                    <a:schemeClr val="accent1">
                      <a:lumMod val="60000"/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7-443F-A5C6-B4D2392A11E9}"/>
              </c:ext>
            </c:extLst>
          </c:dPt>
          <c:dLbls>
            <c:dLbl>
              <c:idx val="0"/>
              <c:layout>
                <c:manualLayout>
                  <c:x val="-0.20375377109602477"/>
                  <c:y val="-4.5076382190344759E-2"/>
                </c:manualLayout>
              </c:layout>
              <c:numFmt formatCode="0.00%" sourceLinked="0"/>
              <c:spPr>
                <a:solidFill>
                  <a:srgbClr val="EAEAEA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479536481402019"/>
                      <c:h val="0.15117699347331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9D7-443F-A5C6-B4D2392A11E9}"/>
                </c:ext>
              </c:extLst>
            </c:dLbl>
            <c:dLbl>
              <c:idx val="1"/>
              <c:layout>
                <c:manualLayout>
                  <c:x val="-9.8944714471286305E-2"/>
                  <c:y val="9.99182352666471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D7-443F-A5C6-B4D2392A11E9}"/>
                </c:ext>
              </c:extLst>
            </c:dLbl>
            <c:dLbl>
              <c:idx val="2"/>
              <c:layout>
                <c:manualLayout>
                  <c:x val="-0.1521174425481242"/>
                  <c:y val="-4.6623234630545898E-3"/>
                </c:manualLayout>
              </c:layout>
              <c:tx>
                <c:rich>
                  <a:bodyPr/>
                  <a:lstStyle/>
                  <a:p>
                    <a:fld id="{FBB69808-5611-4183-AE80-5289CFB49C18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BE9FB08-F34D-475E-A5BE-0E5152DD96D1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3.25%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9D7-443F-A5C6-B4D2392A11E9}"/>
                </c:ext>
              </c:extLst>
            </c:dLbl>
            <c:dLbl>
              <c:idx val="3"/>
              <c:layout>
                <c:manualLayout>
                  <c:x val="-0.14936500846874678"/>
                  <c:y val="-0.1461156604278638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FA7FC0-2B38-4064-A1DC-63B0193558E3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  <a:fld id="{6181F41B-F5FE-42D8-8E9A-9EDD8B0EC0A9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US" baseline="0" dirty="0"/>
                  </a:p>
                  <a:p>
                    <a:pPr>
                      <a:defRPr/>
                    </a:pPr>
                    <a:r>
                      <a:rPr lang="en-US" baseline="0" dirty="0"/>
                      <a:t> </a:t>
                    </a:r>
                    <a:fld id="{04ADC63C-9D12-4825-AC1C-A2F03DE52AA6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.00%" sourceLinked="0"/>
              <c:spPr>
                <a:solidFill>
                  <a:srgbClr val="EAEAEA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030167306178273"/>
                      <c:h val="0.146484986214178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9D7-443F-A5C6-B4D2392A11E9}"/>
                </c:ext>
              </c:extLst>
            </c:dLbl>
            <c:dLbl>
              <c:idx val="4"/>
              <c:layout>
                <c:manualLayout>
                  <c:x val="9.7565116511972846E-2"/>
                  <c:y val="0.13415807284831133"/>
                </c:manualLayout>
              </c:layout>
              <c:numFmt formatCode="0.00%" sourceLinked="0"/>
              <c:spPr>
                <a:solidFill>
                  <a:srgbClr val="EAEAEA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234015194766554"/>
                      <c:h val="0.156289805455491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9D7-443F-A5C6-B4D2392A11E9}"/>
                </c:ext>
              </c:extLst>
            </c:dLbl>
            <c:dLbl>
              <c:idx val="5"/>
              <c:layout>
                <c:manualLayout>
                  <c:x val="-2.4330651015262751E-2"/>
                  <c:y val="-0.16807035178232371"/>
                </c:manualLayout>
              </c:layout>
              <c:tx>
                <c:rich>
                  <a:bodyPr/>
                  <a:lstStyle/>
                  <a:p>
                    <a:fld id="{DA0DF8B4-4867-4EA4-9ABC-28579FF2CD0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3C70262F-918A-4D64-BD7F-B83C30CC6C8F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F77F4D3B-BC0A-4734-B1A5-4D8989ED720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90713984433879"/>
                      <c:h val="0.116673000938824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9D7-443F-A5C6-B4D2392A11E9}"/>
                </c:ext>
              </c:extLst>
            </c:dLbl>
            <c:dLbl>
              <c:idx val="6"/>
              <c:layout>
                <c:manualLayout>
                  <c:x val="0.14240205018966037"/>
                  <c:y val="-0.13164746074407113"/>
                </c:manualLayout>
              </c:layout>
              <c:numFmt formatCode="0.00%" sourceLinked="0"/>
              <c:spPr>
                <a:solidFill>
                  <a:srgbClr val="EAEAEA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153135556236205"/>
                      <c:h val="0.13063435906272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9D7-443F-A5C6-B4D2392A11E9}"/>
                </c:ext>
              </c:extLst>
            </c:dLbl>
            <c:numFmt formatCode="0.00%" sourceLinked="0"/>
            <c:spPr>
              <a:solidFill>
                <a:srgbClr val="EAEAEA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7"/>
                <c:pt idx="0">
                  <c:v>Board of Education</c:v>
                </c:pt>
                <c:pt idx="1">
                  <c:v>Allegany College</c:v>
                </c:pt>
                <c:pt idx="2">
                  <c:v>Health Department</c:v>
                </c:pt>
                <c:pt idx="3">
                  <c:v>HRDC</c:v>
                </c:pt>
                <c:pt idx="4">
                  <c:v>Fire Companies</c:v>
                </c:pt>
                <c:pt idx="5">
                  <c:v>Library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30734000</c:v>
                </c:pt>
                <c:pt idx="1">
                  <c:v>7707000</c:v>
                </c:pt>
                <c:pt idx="2">
                  <c:v>1477000</c:v>
                </c:pt>
                <c:pt idx="3">
                  <c:v>745000</c:v>
                </c:pt>
                <c:pt idx="4">
                  <c:v>1148000</c:v>
                </c:pt>
                <c:pt idx="5">
                  <c:v>967000</c:v>
                </c:pt>
                <c:pt idx="6">
                  <c:v>2741000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7-443F-A5C6-B4D2392A1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Board of Education</c:v>
                </c:pt>
                <c:pt idx="1">
                  <c:v>Public Safety</c:v>
                </c:pt>
                <c:pt idx="2">
                  <c:v>Economic Development</c:v>
                </c:pt>
                <c:pt idx="3">
                  <c:v>Allegany College</c:v>
                </c:pt>
                <c:pt idx="4">
                  <c:v>General Government</c:v>
                </c:pt>
                <c:pt idx="5">
                  <c:v>Health</c:v>
                </c:pt>
                <c:pt idx="6">
                  <c:v>Public Works</c:v>
                </c:pt>
                <c:pt idx="7">
                  <c:v>Library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1500870</c:v>
                </c:pt>
                <c:pt idx="1">
                  <c:v>651861</c:v>
                </c:pt>
                <c:pt idx="2">
                  <c:v>82125</c:v>
                </c:pt>
                <c:pt idx="3">
                  <c:v>327132</c:v>
                </c:pt>
                <c:pt idx="4">
                  <c:v>81360</c:v>
                </c:pt>
                <c:pt idx="5">
                  <c:v>46438</c:v>
                </c:pt>
                <c:pt idx="6">
                  <c:v>450543</c:v>
                </c:pt>
                <c:pt idx="7">
                  <c:v>52992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C-40BE-8CEE-9C68A6A4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Board of Education</c:v>
                </c:pt>
                <c:pt idx="1">
                  <c:v>Public Safety</c:v>
                </c:pt>
                <c:pt idx="2">
                  <c:v>Economic Development</c:v>
                </c:pt>
                <c:pt idx="3">
                  <c:v>Allegany College</c:v>
                </c:pt>
                <c:pt idx="4">
                  <c:v>General Government</c:v>
                </c:pt>
                <c:pt idx="5">
                  <c:v>Health</c:v>
                </c:pt>
                <c:pt idx="6">
                  <c:v>Public Works</c:v>
                </c:pt>
                <c:pt idx="7">
                  <c:v>Library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1489552</c:v>
                </c:pt>
                <c:pt idx="1">
                  <c:v>737777</c:v>
                </c:pt>
                <c:pt idx="2">
                  <c:v>82171</c:v>
                </c:pt>
                <c:pt idx="3">
                  <c:v>259937</c:v>
                </c:pt>
                <c:pt idx="4">
                  <c:v>87730</c:v>
                </c:pt>
                <c:pt idx="5">
                  <c:v>45435</c:v>
                </c:pt>
                <c:pt idx="6">
                  <c:v>165637</c:v>
                </c:pt>
                <c:pt idx="7">
                  <c:v>33127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6C-40BE-8CEE-9C68A6A484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30926232"/>
        <c:axId val="330924264"/>
      </c:barChart>
      <c:catAx>
        <c:axId val="330926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924264"/>
        <c:crosses val="autoZero"/>
        <c:auto val="1"/>
        <c:lblAlgn val="ctr"/>
        <c:lblOffset val="100"/>
        <c:noMultiLvlLbl val="0"/>
      </c:catAx>
      <c:valAx>
        <c:axId val="3309242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926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Sheet1!$A$2:$A$8</cx:f>
        <cx:lvl ptCount="7">
          <cx:pt idx="0">Education</cx:pt>
          <cx:pt idx="1">Public Safety</cx:pt>
          <cx:pt idx="2">Public Works</cx:pt>
          <cx:pt idx="3">General Government</cx:pt>
          <cx:pt idx="4">Recreation, Culture, Misc &amp; Other Transfers</cx:pt>
          <cx:pt idx="5">Social Services &amp; Health</cx:pt>
          <cx:pt idx="6">Econ Dev</cx:pt>
        </cx:lvl>
      </cx:strDim>
      <cx:numDim type="size">
        <cx:f>Sheet1!$C$2:$C$8</cx:f>
        <cx:lvl ptCount="7" formatCode="_(* #,##0_);_(* \(#,##0\);_(* &quot;-&quot;??_);_(@_)">
          <cx:pt idx="0">38441191</cx:pt>
          <cx:pt idx="1">20738176</cx:pt>
          <cx:pt idx="2">11196731</cx:pt>
          <cx:pt idx="3">9457246</cx:pt>
          <cx:pt idx="4">7843740</cx:pt>
          <cx:pt idx="5">3260336</cx:pt>
          <cx:pt idx="6">851444</cx:pt>
        </cx:lvl>
      </cx:numDim>
    </cx:data>
  </cx:chartData>
  <cx:chart>
    <cx:plotArea>
      <cx:plotAreaRegion>
        <cx:series layoutId="treemap" uniqueId="{7A69C62F-6CA5-41C6-9DAA-BC0DC4BF5678}" formatIdx="0">
          <cx:tx>
            <cx:txData>
              <cx:f>Sheet1!$B$1</cx:f>
              <cx:v>Column1</cx:v>
            </cx:txData>
          </cx:tx>
          <cx:spPr>
            <a:effectLst>
              <a:outerShdw blurRad="50800" dist="50800" dir="4800000" algn="ctr" rotWithShape="0">
                <a:srgbClr val="000000">
                  <a:alpha val="43137"/>
                </a:srgbClr>
              </a:outerShdw>
            </a:effectLst>
          </cx:spPr>
          <cx:dataPt idx="0">
            <cx:spPr>
              <a:solidFill>
                <a:srgbClr val="418AB3">
                  <a:lumMod val="60000"/>
                  <a:lumOff val="40000"/>
                  <a:alpha val="60000"/>
                </a:srgbClr>
              </a:solidFill>
              <a:effectLst>
                <a:outerShdw blurRad="50800" dist="12700" dir="4800000" algn="ctr" rotWithShape="0">
                  <a:srgbClr val="000000">
                    <a:alpha val="43137"/>
                  </a:srgbClr>
                </a:outerShdw>
              </a:effectLst>
            </cx:spPr>
          </cx:dataPt>
          <cx:dataPt idx="1">
            <cx:spPr>
              <a:solidFill>
                <a:srgbClr val="A6B727">
                  <a:lumMod val="60000"/>
                  <a:lumOff val="40000"/>
                  <a:alpha val="60000"/>
                </a:srgbClr>
              </a:solidFill>
            </cx:spPr>
          </cx:dataPt>
          <cx:dataPt idx="2">
            <cx:spPr>
              <a:solidFill>
                <a:srgbClr val="FF9900">
                  <a:alpha val="60000"/>
                </a:srgbClr>
              </a:solidFill>
            </cx:spPr>
          </cx:dataPt>
          <cx:dataPt idx="3">
            <cx:spPr>
              <a:solidFill>
                <a:srgbClr val="838383">
                  <a:lumMod val="75000"/>
                  <a:alpha val="60000"/>
                </a:srgbClr>
              </a:solidFill>
            </cx:spPr>
          </cx:dataPt>
          <cx:dataPt idx="4">
            <cx:spPr>
              <a:solidFill>
                <a:srgbClr val="FEC306">
                  <a:lumMod val="60000"/>
                  <a:lumOff val="40000"/>
                  <a:alpha val="60000"/>
                </a:srgbClr>
              </a:solidFill>
            </cx:spPr>
          </cx:dataPt>
          <cx:dataPt idx="5">
            <cx:spPr>
              <a:solidFill>
                <a:srgbClr val="FF3300">
                  <a:alpha val="60000"/>
                </a:srgbClr>
              </a:solidFill>
            </cx:spPr>
          </cx:dataPt>
          <cx:dataPt idx="6">
            <cx:spPr>
              <a:solidFill>
                <a:srgbClr val="003366">
                  <a:alpha val="60000"/>
                </a:srgbClr>
              </a:solidFill>
            </cx:spPr>
          </cx:dataPt>
          <cx:dataLabels>
            <cx:numFmt formatCode="_(* #,##0_);_(* \(#,##0\);_(* &quot;-&quot;??_);_(@_)" sourceLinked="0"/>
            <cx:spPr>
              <a:ln>
                <a:noFill/>
              </a:ln>
            </cx:spPr>
            <cx:txPr>
              <a:bodyPr spcFirstLastPara="1" vertOverflow="ellipsis" wrap="square" lIns="0" tIns="0" rIns="0" bIns="0" anchor="ctr" anchorCtr="1"/>
              <a:lstStyle/>
              <a:p>
                <a:pPr>
                  <a:defRPr sz="2000" baseline="0"/>
                </a:pPr>
                <a:endParaRPr lang="en-US" sz="2000" baseline="0"/>
              </a:p>
            </cx:txPr>
            <cx:visibility seriesName="0" categoryName="1" value="0"/>
            <cx:separator>, </cx:separator>
            <cx:dataLabel idx="0">
              <cx:numFmt formatCode="_(* #,##0_);_(* \(#,##0\);_(* &quot;-&quot;??_);_(@_)" sourceLinked="0"/>
              <cx:txPr>
                <a:bodyPr spcFirstLastPara="1" vertOverflow="ellipsis" wrap="square" lIns="0" tIns="0" rIns="0" bIns="0" anchor="ctr" anchorCtr="1"/>
                <a:lstStyle/>
                <a:p>
                  <a:pPr>
                    <a:defRPr/>
                  </a:pPr>
                  <a:r>
                    <a:rPr lang="en-US" sz="2000" baseline="0"/>
                    <a:t>Education</a:t>
                  </a:r>
                </a:p>
              </cx:txPr>
              <cx:visibility seriesName="0" categoryName="1" value="0"/>
              <cx:separator>, </cx:separator>
            </cx:dataLabel>
            <cx:dataLabel idx="1">
              <cx:numFmt formatCode="_(* #,##0_);_(* \(#,##0\);_(* &quot;-&quot;??_);_(@_)" sourceLinked="0"/>
              <cx:txPr>
                <a:bodyPr spcFirstLastPara="1" vertOverflow="ellipsis" wrap="square" lIns="0" tIns="0" rIns="0" bIns="0" anchor="ctr" anchorCtr="1"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r>
                    <a:rPr lang="en-US" sz="2000" baseline="0">
                      <a:solidFill>
                        <a:schemeClr val="bg1">
                          <a:lumMod val="95000"/>
                        </a:schemeClr>
                      </a:solidFill>
                    </a:rPr>
                    <a:t>Public Safety</a:t>
                  </a:r>
                </a:p>
              </cx:txPr>
              <cx:visibility seriesName="0" categoryName="1" value="0"/>
              <cx:separator>, </cx:separator>
            </cx:dataLabel>
            <cx:dataLabel idx="2">
              <cx:numFmt formatCode="0.00%" sourceLinked="0"/>
              <cx:txPr>
                <a:bodyPr spcFirstLastPara="1" vertOverflow="ellipsis" wrap="square" lIns="0" tIns="0" rIns="0" bIns="0" anchor="ctr" anchorCtr="1"/>
                <a:lstStyle/>
                <a:p>
                  <a:pPr>
                    <a:defRPr/>
                  </a:pPr>
                  <a:r>
                    <a:rPr lang="en-US" sz="2000" baseline="0"/>
                    <a:t>Public Works</a:t>
                  </a:r>
                </a:p>
              </cx:txPr>
              <cx:visibility seriesName="0" categoryName="1" value="0"/>
              <cx:separator>, </cx:separator>
            </cx:dataLabel>
            <cx:dataLabel idx="6">
              <cx:numFmt formatCode="_(* #,##0_);_(* \(#,##0\);_(* &quot;-&quot;??_);_(@_)" sourceLinked="0"/>
              <cx:txPr>
                <a:bodyPr spcFirstLastPara="1" vertOverflow="ellipsis" wrap="square" lIns="0" tIns="0" rIns="0" bIns="0" anchor="ctr" anchorCtr="1"/>
                <a:lstStyle/>
                <a:p>
                  <a:pPr>
                    <a:defRPr sz="1400" b="1" i="0" baseline="0"/>
                  </a:pPr>
                  <a:r>
                    <a:rPr lang="en-US" sz="1400" b="1" i="0" baseline="0"/>
                    <a:t>Econ Dev</a:t>
                  </a:r>
                </a:p>
              </cx:txPr>
              <cx:visibility seriesName="0" categoryName="1" value="0"/>
              <cx:separator>,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  <cx:spPr>
    <a:blipFill>
      <a:blip r:embed="rId2"/>
      <a:stretch>
        <a:fillRect/>
      </a:stretch>
    </a:blip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5">
  <cs:axisTitle>
    <cs:lnRef idx="0"/>
    <cs:fillRef idx="0"/>
    <cs:effectRef idx="0"/>
    <cs:fontRef idx="minor">
      <a:schemeClr val="lt1">
        <a:lumMod val="95000"/>
      </a:schemeClr>
    </cs:fontRef>
    <cs:spPr>
      <a:solidFill>
        <a:schemeClr val="bg1">
          <a:lumMod val="65000"/>
        </a:schemeClr>
      </a:solidFill>
      <a:ln>
        <a:solidFill>
          <a:schemeClr val="tx1"/>
        </a:solidFill>
      </a:ln>
    </cs:spPr>
    <cs:defRPr sz="1197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/>
  </cs:chartArea>
  <cs:dataLabel>
    <cs:lnRef idx="0"/>
    <cs:fillRef idx="0"/>
    <cs:effectRef idx="0"/>
    <cs:fontRef idx="minor">
      <a:schemeClr val="lt1">
        <a:lumMod val="9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tx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1197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spc="10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1197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AE81167C-9800-428B-96F2-291A4D13C450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2D1C9C35-FC66-403E-8583-13A8617F4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24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08A7DE1C-E7A8-41F0-B7D0-3F271DF1F61E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1FF10D7F-92EB-48B1-A95A-450ABC750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3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10D7F-92EB-48B1-A95A-450ABC7501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7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10D7F-92EB-48B1-A95A-450ABC7501B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6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10D7F-92EB-48B1-A95A-450ABC7501B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9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10D7F-92EB-48B1-A95A-450ABC7501B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7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10D7F-92EB-48B1-A95A-450ABC7501B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28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10D7F-92EB-48B1-A95A-450ABC7501B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5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B901-DB6D-4EE1-97F1-3B1956B4746D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95C-6A62-44D2-9D99-2F1A60BCD86F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073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95C-6A62-44D2-9D99-2F1A60BCD86F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4415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95C-6A62-44D2-9D99-2F1A60BCD86F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849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95C-6A62-44D2-9D99-2F1A60BCD86F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72373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95C-6A62-44D2-9D99-2F1A60BCD86F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368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5FE7-7CD2-4F14-BCB3-386230FC2737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3393-0713-4AD8-A62B-8E7727BF334A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C4C4-5ADE-48EF-B7F5-B6D5260DFB4F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9BAC-BDAE-4D18-AE7E-6682C32EEF5A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3DE8-E9B3-4B30-B5DA-6AC65BED8EEA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0E3B-EBAE-4396-9982-F7BDC303C753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2AA4-6B25-4DF1-8ABC-AB7886288769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4B25-DEDE-4700-8A02-FA49D54CAA46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D74-6E40-454C-902D-84303DA62355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9C40-BDA5-477F-95C3-F285C8EFB782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4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695C-6A62-44D2-9D99-2F1A60BCD86F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6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e@alleganygov.org" TargetMode="External"/><Relationship Id="rId2" Type="http://schemas.openxmlformats.org/officeDocument/2006/relationships/hyperlink" Target="http://www.gov.allcone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07067" y="2634622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US" dirty="0"/>
              <a:t>Allegany County Commissioners</a:t>
            </a:r>
            <a:br>
              <a:rPr lang="en-US" dirty="0"/>
            </a:br>
            <a:r>
              <a:rPr lang="en-US" dirty="0"/>
              <a:t>FY 2020</a:t>
            </a:r>
            <a:br>
              <a:rPr lang="en-US" dirty="0"/>
            </a:br>
            <a:r>
              <a:rPr lang="en-US" dirty="0"/>
              <a:t>Preliminary Budget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07067" y="4280924"/>
            <a:ext cx="7766936" cy="1096899"/>
          </a:xfrm>
        </p:spPr>
        <p:txBody>
          <a:bodyPr/>
          <a:lstStyle/>
          <a:p>
            <a:r>
              <a:rPr lang="en-US" dirty="0"/>
              <a:t>Jason M. Bennett| Director of Finance| May 9,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3" y="449869"/>
            <a:ext cx="2801257" cy="27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19" y="58057"/>
            <a:ext cx="8596668" cy="1320800"/>
          </a:xfrm>
        </p:spPr>
        <p:txBody>
          <a:bodyPr/>
          <a:lstStyle/>
          <a:p>
            <a:r>
              <a:rPr lang="en-US" dirty="0"/>
              <a:t>FY 2020 Budget</a:t>
            </a:r>
            <a:br>
              <a:rPr lang="en-US" dirty="0"/>
            </a:br>
            <a:r>
              <a:rPr lang="en-US" dirty="0"/>
              <a:t>Debt Service Transfer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$3,193,321*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691840"/>
              </p:ext>
            </p:extLst>
          </p:nvPr>
        </p:nvGraphicFramePr>
        <p:xfrm>
          <a:off x="638629" y="1252248"/>
          <a:ext cx="10058400" cy="515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03" y="124877"/>
            <a:ext cx="930200" cy="930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573EA9-B42C-4DDE-8631-313B69F4C56B}"/>
              </a:ext>
            </a:extLst>
          </p:cNvPr>
          <p:cNvSpPr txBox="1"/>
          <p:nvPr/>
        </p:nvSpPr>
        <p:spPr>
          <a:xfrm>
            <a:off x="798956" y="6404820"/>
            <a:ext cx="9898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6">
                    <a:lumMod val="75000"/>
                  </a:schemeClr>
                </a:solidFill>
              </a:rPr>
              <a:t>* Includes $862,000 in bond premium used to pay the FY 2020 debt service payment for the 2018 PIB </a:t>
            </a:r>
          </a:p>
        </p:txBody>
      </p:sp>
    </p:spTree>
    <p:extLst>
      <p:ext uri="{BB962C8B-B14F-4D97-AF65-F5344CB8AC3E}">
        <p14:creationId xmlns:p14="http://schemas.microsoft.com/office/powerpoint/2010/main" val="25204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705524"/>
              </p:ext>
            </p:extLst>
          </p:nvPr>
        </p:nvGraphicFramePr>
        <p:xfrm>
          <a:off x="246741" y="748651"/>
          <a:ext cx="9260114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543">
                  <a:extLst>
                    <a:ext uri="{9D8B030D-6E8A-4147-A177-3AD203B41FA5}">
                      <a16:colId xmlns:a16="http://schemas.microsoft.com/office/drawing/2014/main" val="1503009528"/>
                    </a:ext>
                  </a:extLst>
                </a:gridCol>
                <a:gridCol w="1248228">
                  <a:extLst>
                    <a:ext uri="{9D8B030D-6E8A-4147-A177-3AD203B41FA5}">
                      <a16:colId xmlns:a16="http://schemas.microsoft.com/office/drawing/2014/main" val="136035986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227509286"/>
                    </a:ext>
                  </a:extLst>
                </a:gridCol>
                <a:gridCol w="1228879">
                  <a:extLst>
                    <a:ext uri="{9D8B030D-6E8A-4147-A177-3AD203B41FA5}">
                      <a16:colId xmlns:a16="http://schemas.microsoft.com/office/drawing/2014/main" val="1279554893"/>
                    </a:ext>
                  </a:extLst>
                </a:gridCol>
                <a:gridCol w="1591734">
                  <a:extLst>
                    <a:ext uri="{9D8B030D-6E8A-4147-A177-3AD203B41FA5}">
                      <a16:colId xmlns:a16="http://schemas.microsoft.com/office/drawing/2014/main" val="2669482489"/>
                    </a:ext>
                  </a:extLst>
                </a:gridCol>
                <a:gridCol w="1301444">
                  <a:extLst>
                    <a:ext uri="{9D8B030D-6E8A-4147-A177-3AD203B41FA5}">
                      <a16:colId xmlns:a16="http://schemas.microsoft.com/office/drawing/2014/main" val="1261310606"/>
                    </a:ext>
                  </a:extLst>
                </a:gridCol>
              </a:tblGrid>
              <a:tr h="50993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Actual</a:t>
                      </a:r>
                    </a:p>
                    <a:p>
                      <a:pPr algn="ctr"/>
                      <a:r>
                        <a:rPr lang="en-US" sz="16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Actual</a:t>
                      </a:r>
                    </a:p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Actual</a:t>
                      </a:r>
                    </a:p>
                    <a:p>
                      <a:pPr algn="ctr"/>
                      <a:r>
                        <a:rPr lang="en-US" sz="16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Budgeted</a:t>
                      </a:r>
                    </a:p>
                    <a:p>
                      <a:pPr algn="ctr"/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Budgeted</a:t>
                      </a:r>
                    </a:p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595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County Appropriation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7,555,000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7,630,550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7,630,550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7,630,550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7,706,856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03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Percentage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815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00508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522592"/>
              </p:ext>
            </p:extLst>
          </p:nvPr>
        </p:nvGraphicFramePr>
        <p:xfrm>
          <a:off x="246741" y="2299936"/>
          <a:ext cx="9260113" cy="20624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583543">
                  <a:extLst>
                    <a:ext uri="{9D8B030D-6E8A-4147-A177-3AD203B41FA5}">
                      <a16:colId xmlns:a16="http://schemas.microsoft.com/office/drawing/2014/main" val="400097907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235998034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2644156401"/>
                    </a:ext>
                  </a:extLst>
                </a:gridCol>
                <a:gridCol w="1233715">
                  <a:extLst>
                    <a:ext uri="{9D8B030D-6E8A-4147-A177-3AD203B41FA5}">
                      <a16:colId xmlns:a16="http://schemas.microsoft.com/office/drawing/2014/main" val="2511256577"/>
                    </a:ext>
                  </a:extLst>
                </a:gridCol>
                <a:gridCol w="1582057">
                  <a:extLst>
                    <a:ext uri="{9D8B030D-6E8A-4147-A177-3AD203B41FA5}">
                      <a16:colId xmlns:a16="http://schemas.microsoft.com/office/drawing/2014/main" val="3711960070"/>
                    </a:ext>
                  </a:extLst>
                </a:gridCol>
                <a:gridCol w="1291770">
                  <a:extLst>
                    <a:ext uri="{9D8B030D-6E8A-4147-A177-3AD203B41FA5}">
                      <a16:colId xmlns:a16="http://schemas.microsoft.com/office/drawing/2014/main" val="1584395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County Appropriation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7,555,000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7,630,550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7,630,550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7,630,550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7,706,856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72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Allegany County Campus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2,711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2,466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2,286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2,222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2,181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8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Appropriation Per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2,787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3,094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3,338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3,434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3,534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0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Percentage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(6.8%)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87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2079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16025"/>
              </p:ext>
            </p:extLst>
          </p:nvPr>
        </p:nvGraphicFramePr>
        <p:xfrm>
          <a:off x="246741" y="4199856"/>
          <a:ext cx="9260113" cy="18999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583543">
                  <a:extLst>
                    <a:ext uri="{9D8B030D-6E8A-4147-A177-3AD203B41FA5}">
                      <a16:colId xmlns:a16="http://schemas.microsoft.com/office/drawing/2014/main" val="400097907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235998034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2644156401"/>
                    </a:ext>
                  </a:extLst>
                </a:gridCol>
                <a:gridCol w="1233715">
                  <a:extLst>
                    <a:ext uri="{9D8B030D-6E8A-4147-A177-3AD203B41FA5}">
                      <a16:colId xmlns:a16="http://schemas.microsoft.com/office/drawing/2014/main" val="2511256577"/>
                    </a:ext>
                  </a:extLst>
                </a:gridCol>
                <a:gridCol w="1582057">
                  <a:extLst>
                    <a:ext uri="{9D8B030D-6E8A-4147-A177-3AD203B41FA5}">
                      <a16:colId xmlns:a16="http://schemas.microsoft.com/office/drawing/2014/main" val="3711960070"/>
                    </a:ext>
                  </a:extLst>
                </a:gridCol>
                <a:gridCol w="1291770">
                  <a:extLst>
                    <a:ext uri="{9D8B030D-6E8A-4147-A177-3AD203B41FA5}">
                      <a16:colId xmlns:a16="http://schemas.microsoft.com/office/drawing/2014/main" val="1584395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County Appropriation + Debt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7,967,922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7,894,268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7,894,897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7,890,487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8,033,988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72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Allegany County Campus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2,711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2,466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2,286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2,222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2,181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8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Spending Per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2,939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3,201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3,454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3,551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3,684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0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Percentage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(5.6%)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87228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88" y="2735727"/>
            <a:ext cx="2441032" cy="1255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67004" y="1469287"/>
            <a:ext cx="2148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j-ea"/>
                <a:cs typeface="+mj-cs"/>
              </a:rPr>
              <a:t>Support For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1421" y="4499338"/>
            <a:ext cx="20129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Note: Numbers do not include $360,000 appropriated annually to the ACM Foundation from Rocky Gap Slots Proceeds</a:t>
            </a:r>
            <a:r>
              <a:rPr lang="en-US" sz="1400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03" y="124877"/>
            <a:ext cx="930200" cy="9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39175"/>
              </p:ext>
            </p:extLst>
          </p:nvPr>
        </p:nvGraphicFramePr>
        <p:xfrm>
          <a:off x="224970" y="447670"/>
          <a:ext cx="9412515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062">
                  <a:extLst>
                    <a:ext uri="{9D8B030D-6E8A-4147-A177-3AD203B41FA5}">
                      <a16:colId xmlns:a16="http://schemas.microsoft.com/office/drawing/2014/main" val="1503009528"/>
                    </a:ext>
                  </a:extLst>
                </a:gridCol>
                <a:gridCol w="1268771">
                  <a:extLst>
                    <a:ext uri="{9D8B030D-6E8A-4147-A177-3AD203B41FA5}">
                      <a16:colId xmlns:a16="http://schemas.microsoft.com/office/drawing/2014/main" val="1360359863"/>
                    </a:ext>
                  </a:extLst>
                </a:gridCol>
                <a:gridCol w="1327785">
                  <a:extLst>
                    <a:ext uri="{9D8B030D-6E8A-4147-A177-3AD203B41FA5}">
                      <a16:colId xmlns:a16="http://schemas.microsoft.com/office/drawing/2014/main" val="2227509286"/>
                    </a:ext>
                  </a:extLst>
                </a:gridCol>
                <a:gridCol w="1249104">
                  <a:extLst>
                    <a:ext uri="{9D8B030D-6E8A-4147-A177-3AD203B41FA5}">
                      <a16:colId xmlns:a16="http://schemas.microsoft.com/office/drawing/2014/main" val="1279554893"/>
                    </a:ext>
                  </a:extLst>
                </a:gridCol>
                <a:gridCol w="1617930">
                  <a:extLst>
                    <a:ext uri="{9D8B030D-6E8A-4147-A177-3AD203B41FA5}">
                      <a16:colId xmlns:a16="http://schemas.microsoft.com/office/drawing/2014/main" val="2669482489"/>
                    </a:ext>
                  </a:extLst>
                </a:gridCol>
                <a:gridCol w="1322863">
                  <a:extLst>
                    <a:ext uri="{9D8B030D-6E8A-4147-A177-3AD203B41FA5}">
                      <a16:colId xmlns:a16="http://schemas.microsoft.com/office/drawing/2014/main" val="1261310606"/>
                    </a:ext>
                  </a:extLst>
                </a:gridCol>
              </a:tblGrid>
              <a:tr h="50464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Actual</a:t>
                      </a:r>
                    </a:p>
                    <a:p>
                      <a:pPr algn="ctr"/>
                      <a:r>
                        <a:rPr lang="en-US" sz="16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Actual</a:t>
                      </a:r>
                    </a:p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Actual</a:t>
                      </a:r>
                    </a:p>
                    <a:p>
                      <a:pPr algn="ctr"/>
                      <a:r>
                        <a:rPr lang="en-US" sz="16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Budgeted</a:t>
                      </a:r>
                    </a:p>
                    <a:p>
                      <a:pPr algn="ctr"/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Budgeted</a:t>
                      </a:r>
                    </a:p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595648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en-US" sz="1400" dirty="0"/>
                        <a:t>County Appropriation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/>
                        <a:t>29,837,545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/>
                        <a:t>30,169,985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/>
                        <a:t>30,424,308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/>
                        <a:t>30,424,308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/>
                        <a:t>30,734,335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031831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en-US" sz="1400" dirty="0"/>
                        <a:t>Percentage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815376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8300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37142"/>
              </p:ext>
            </p:extLst>
          </p:nvPr>
        </p:nvGraphicFramePr>
        <p:xfrm>
          <a:off x="224970" y="1770974"/>
          <a:ext cx="9412514" cy="14053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626062">
                  <a:extLst>
                    <a:ext uri="{9D8B030D-6E8A-4147-A177-3AD203B41FA5}">
                      <a16:colId xmlns:a16="http://schemas.microsoft.com/office/drawing/2014/main" val="400097907"/>
                    </a:ext>
                  </a:extLst>
                </a:gridCol>
                <a:gridCol w="1298278">
                  <a:extLst>
                    <a:ext uri="{9D8B030D-6E8A-4147-A177-3AD203B41FA5}">
                      <a16:colId xmlns:a16="http://schemas.microsoft.com/office/drawing/2014/main" val="3235998034"/>
                    </a:ext>
                  </a:extLst>
                </a:gridCol>
                <a:gridCol w="1313031">
                  <a:extLst>
                    <a:ext uri="{9D8B030D-6E8A-4147-A177-3AD203B41FA5}">
                      <a16:colId xmlns:a16="http://schemas.microsoft.com/office/drawing/2014/main" val="2644156401"/>
                    </a:ext>
                  </a:extLst>
                </a:gridCol>
                <a:gridCol w="1254019">
                  <a:extLst>
                    <a:ext uri="{9D8B030D-6E8A-4147-A177-3AD203B41FA5}">
                      <a16:colId xmlns:a16="http://schemas.microsoft.com/office/drawing/2014/main" val="2511256577"/>
                    </a:ext>
                  </a:extLst>
                </a:gridCol>
                <a:gridCol w="1608094">
                  <a:extLst>
                    <a:ext uri="{9D8B030D-6E8A-4147-A177-3AD203B41FA5}">
                      <a16:colId xmlns:a16="http://schemas.microsoft.com/office/drawing/2014/main" val="3711960070"/>
                    </a:ext>
                  </a:extLst>
                </a:gridCol>
                <a:gridCol w="1313030">
                  <a:extLst>
                    <a:ext uri="{9D8B030D-6E8A-4147-A177-3AD203B41FA5}">
                      <a16:colId xmlns:a16="http://schemas.microsoft.com/office/drawing/2014/main" val="1584395930"/>
                    </a:ext>
                  </a:extLst>
                </a:gridCol>
              </a:tblGrid>
              <a:tr h="351340">
                <a:tc>
                  <a:txBody>
                    <a:bodyPr/>
                    <a:lstStyle/>
                    <a:p>
                      <a:r>
                        <a:rPr lang="en-US" sz="1400" dirty="0"/>
                        <a:t>County Appropriation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29,837,545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30,169,985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30,424,308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30,424,308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30,734,335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72163"/>
                  </a:ext>
                </a:extLst>
              </a:tr>
              <a:tr h="351340">
                <a:tc>
                  <a:txBody>
                    <a:bodyPr/>
                    <a:lstStyle/>
                    <a:p>
                      <a:r>
                        <a:rPr lang="en-US" sz="1400" dirty="0"/>
                        <a:t>Student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8,691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8,673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89184"/>
                  </a:ext>
                </a:extLst>
              </a:tr>
              <a:tr h="351340">
                <a:tc>
                  <a:txBody>
                    <a:bodyPr/>
                    <a:lstStyle/>
                    <a:p>
                      <a:r>
                        <a:rPr lang="en-US" sz="1400" dirty="0"/>
                        <a:t>Appropriation Per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3,544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03379"/>
                  </a:ext>
                </a:extLst>
              </a:tr>
              <a:tr h="351340">
                <a:tc>
                  <a:txBody>
                    <a:bodyPr/>
                    <a:lstStyle/>
                    <a:p>
                      <a:r>
                        <a:rPr lang="en-US" sz="1400" dirty="0"/>
                        <a:t>Percentage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87228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28101"/>
              </p:ext>
            </p:extLst>
          </p:nvPr>
        </p:nvGraphicFramePr>
        <p:xfrm>
          <a:off x="224970" y="3176334"/>
          <a:ext cx="9412514" cy="19006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626062">
                  <a:extLst>
                    <a:ext uri="{9D8B030D-6E8A-4147-A177-3AD203B41FA5}">
                      <a16:colId xmlns:a16="http://schemas.microsoft.com/office/drawing/2014/main" val="400097907"/>
                    </a:ext>
                  </a:extLst>
                </a:gridCol>
                <a:gridCol w="1298278">
                  <a:extLst>
                    <a:ext uri="{9D8B030D-6E8A-4147-A177-3AD203B41FA5}">
                      <a16:colId xmlns:a16="http://schemas.microsoft.com/office/drawing/2014/main" val="3235998034"/>
                    </a:ext>
                  </a:extLst>
                </a:gridCol>
                <a:gridCol w="1313031">
                  <a:extLst>
                    <a:ext uri="{9D8B030D-6E8A-4147-A177-3AD203B41FA5}">
                      <a16:colId xmlns:a16="http://schemas.microsoft.com/office/drawing/2014/main" val="2644156401"/>
                    </a:ext>
                  </a:extLst>
                </a:gridCol>
                <a:gridCol w="1254019">
                  <a:extLst>
                    <a:ext uri="{9D8B030D-6E8A-4147-A177-3AD203B41FA5}">
                      <a16:colId xmlns:a16="http://schemas.microsoft.com/office/drawing/2014/main" val="2511256577"/>
                    </a:ext>
                  </a:extLst>
                </a:gridCol>
                <a:gridCol w="1608094">
                  <a:extLst>
                    <a:ext uri="{9D8B030D-6E8A-4147-A177-3AD203B41FA5}">
                      <a16:colId xmlns:a16="http://schemas.microsoft.com/office/drawing/2014/main" val="3711960070"/>
                    </a:ext>
                  </a:extLst>
                </a:gridCol>
                <a:gridCol w="1313030">
                  <a:extLst>
                    <a:ext uri="{9D8B030D-6E8A-4147-A177-3AD203B41FA5}">
                      <a16:colId xmlns:a16="http://schemas.microsoft.com/office/drawing/2014/main" val="1584395930"/>
                    </a:ext>
                  </a:extLst>
                </a:gridCol>
              </a:tblGrid>
              <a:tr h="482931">
                <a:tc>
                  <a:txBody>
                    <a:bodyPr/>
                    <a:lstStyle/>
                    <a:p>
                      <a:r>
                        <a:rPr lang="en-US" sz="1400" dirty="0"/>
                        <a:t>County Appropriation + Debt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31,764,630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32,032,848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31,934,392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31,913,850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32,235,205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72163"/>
                  </a:ext>
                </a:extLst>
              </a:tr>
              <a:tr h="345627">
                <a:tc>
                  <a:txBody>
                    <a:bodyPr/>
                    <a:lstStyle/>
                    <a:p>
                      <a:r>
                        <a:rPr lang="en-US" sz="1400" dirty="0"/>
                        <a:t>Student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8,691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8,673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89184"/>
                  </a:ext>
                </a:extLst>
              </a:tr>
              <a:tr h="345627">
                <a:tc>
                  <a:txBody>
                    <a:bodyPr/>
                    <a:lstStyle/>
                    <a:p>
                      <a:r>
                        <a:rPr lang="en-US" sz="1400" dirty="0"/>
                        <a:t>Spending Per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3,726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3,717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03379"/>
                  </a:ext>
                </a:extLst>
              </a:tr>
              <a:tr h="345627">
                <a:tc>
                  <a:txBody>
                    <a:bodyPr/>
                    <a:lstStyle/>
                    <a:p>
                      <a:r>
                        <a:rPr lang="en-US" sz="1400" dirty="0"/>
                        <a:t>Percentage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872289"/>
                  </a:ext>
                </a:extLst>
              </a:tr>
              <a:tr h="34562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55812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93087" y="1458098"/>
            <a:ext cx="2002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18AB3"/>
                </a:solidFill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chemeClr val="bg1"/>
                </a:solidFill>
                <a:ea typeface="+mj-ea"/>
                <a:cs typeface="+mj-cs"/>
              </a:rPr>
              <a:t>Support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a typeface="+mj-ea"/>
                <a:cs typeface="+mj-cs"/>
              </a:rPr>
              <a:t> For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93087" y="5745461"/>
            <a:ext cx="2133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Note: Enrollment numbers include Pre-K student enrollment.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087" y="2756453"/>
            <a:ext cx="2133599" cy="102041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030629"/>
              </p:ext>
            </p:extLst>
          </p:nvPr>
        </p:nvGraphicFramePr>
        <p:xfrm>
          <a:off x="224970" y="4798667"/>
          <a:ext cx="9412514" cy="1704781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626062">
                  <a:extLst>
                    <a:ext uri="{9D8B030D-6E8A-4147-A177-3AD203B41FA5}">
                      <a16:colId xmlns:a16="http://schemas.microsoft.com/office/drawing/2014/main" val="400097907"/>
                    </a:ext>
                  </a:extLst>
                </a:gridCol>
                <a:gridCol w="1298278">
                  <a:extLst>
                    <a:ext uri="{9D8B030D-6E8A-4147-A177-3AD203B41FA5}">
                      <a16:colId xmlns:a16="http://schemas.microsoft.com/office/drawing/2014/main" val="3235998034"/>
                    </a:ext>
                  </a:extLst>
                </a:gridCol>
                <a:gridCol w="1313031">
                  <a:extLst>
                    <a:ext uri="{9D8B030D-6E8A-4147-A177-3AD203B41FA5}">
                      <a16:colId xmlns:a16="http://schemas.microsoft.com/office/drawing/2014/main" val="2644156401"/>
                    </a:ext>
                  </a:extLst>
                </a:gridCol>
                <a:gridCol w="1254019">
                  <a:extLst>
                    <a:ext uri="{9D8B030D-6E8A-4147-A177-3AD203B41FA5}">
                      <a16:colId xmlns:a16="http://schemas.microsoft.com/office/drawing/2014/main" val="2511256577"/>
                    </a:ext>
                  </a:extLst>
                </a:gridCol>
                <a:gridCol w="1608094">
                  <a:extLst>
                    <a:ext uri="{9D8B030D-6E8A-4147-A177-3AD203B41FA5}">
                      <a16:colId xmlns:a16="http://schemas.microsoft.com/office/drawing/2014/main" val="3711960070"/>
                    </a:ext>
                  </a:extLst>
                </a:gridCol>
                <a:gridCol w="1313030">
                  <a:extLst>
                    <a:ext uri="{9D8B030D-6E8A-4147-A177-3AD203B41FA5}">
                      <a16:colId xmlns:a16="http://schemas.microsoft.com/office/drawing/2014/main" val="1584395930"/>
                    </a:ext>
                  </a:extLst>
                </a:gridCol>
              </a:tblGrid>
              <a:tr h="559660">
                <a:tc>
                  <a:txBody>
                    <a:bodyPr/>
                    <a:lstStyle/>
                    <a:p>
                      <a:r>
                        <a:rPr lang="en-US" sz="1400" dirty="0"/>
                        <a:t>County Appropriation + Debt Service + Gaming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31,901,026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32,112,848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32,014,392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31,993,850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32,315,205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72163"/>
                  </a:ext>
                </a:extLst>
              </a:tr>
              <a:tr h="381707">
                <a:tc>
                  <a:txBody>
                    <a:bodyPr/>
                    <a:lstStyle/>
                    <a:p>
                      <a:r>
                        <a:rPr lang="en-US" sz="1400" dirty="0"/>
                        <a:t>Student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8,691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8,673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89184"/>
                  </a:ext>
                </a:extLst>
              </a:tr>
              <a:tr h="381707">
                <a:tc>
                  <a:txBody>
                    <a:bodyPr/>
                    <a:lstStyle/>
                    <a:p>
                      <a:r>
                        <a:rPr lang="en-US" sz="1400" dirty="0"/>
                        <a:t>Spending Per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3,671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3,735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3,708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3,726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03379"/>
                  </a:ext>
                </a:extLst>
              </a:tr>
              <a:tr h="381707">
                <a:tc>
                  <a:txBody>
                    <a:bodyPr/>
                    <a:lstStyle/>
                    <a:p>
                      <a:r>
                        <a:rPr lang="en-US" sz="1400" dirty="0"/>
                        <a:t>Percentage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872289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03" y="124877"/>
            <a:ext cx="930200" cy="9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CA7F-4EE3-41D9-B3A2-21BC65EA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06" y="393896"/>
            <a:ext cx="4302630" cy="64711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MILL CLOSURE</a:t>
            </a:r>
            <a:r>
              <a:rPr lang="en-US" sz="3600" dirty="0"/>
              <a:t>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753A1C-AF7A-47FB-A86D-17874A1E8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03" y="1477109"/>
            <a:ext cx="3955725" cy="416576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D5EFC-8147-40B4-86F9-B41DCE241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438" y="1533379"/>
            <a:ext cx="4670472" cy="464233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Loss of 675 jobs</a:t>
            </a:r>
          </a:p>
          <a:p>
            <a:pPr marL="742813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Plus loss of support service jobs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$310,000 decrease in annual property tax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Impact on annual income tax to be determined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At this time, there are too many unknowns.  We will likely need a work session and potential budget amendment in the near future.</a:t>
            </a:r>
          </a:p>
        </p:txBody>
      </p:sp>
    </p:spTree>
    <p:extLst>
      <p:ext uri="{BB962C8B-B14F-4D97-AF65-F5344CB8AC3E}">
        <p14:creationId xmlns:p14="http://schemas.microsoft.com/office/powerpoint/2010/main" val="40649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7078"/>
            <a:ext cx="8596668" cy="728870"/>
          </a:xfrm>
        </p:spPr>
        <p:txBody>
          <a:bodyPr/>
          <a:lstStyle/>
          <a:p>
            <a:r>
              <a:rPr lang="en-US" dirty="0"/>
              <a:t>Budget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9112"/>
            <a:ext cx="8596668" cy="4006438"/>
          </a:xfrm>
        </p:spPr>
        <p:txBody>
          <a:bodyPr>
            <a:noAutofit/>
          </a:bodyPr>
          <a:lstStyle/>
          <a:p>
            <a:r>
              <a:rPr lang="en-US" sz="2000" dirty="0"/>
              <a:t>There will be a preliminary budget hearing for public input on:</a:t>
            </a:r>
          </a:p>
          <a:p>
            <a:pPr lvl="2"/>
            <a:r>
              <a:rPr lang="en-US" sz="1800" dirty="0"/>
              <a:t>May 16, 2019</a:t>
            </a:r>
          </a:p>
          <a:p>
            <a:pPr marL="914400" lvl="2" indent="0">
              <a:buNone/>
            </a:pPr>
            <a:endParaRPr lang="en-US" sz="1800" dirty="0"/>
          </a:p>
          <a:p>
            <a:r>
              <a:rPr lang="en-US" sz="2000" dirty="0"/>
              <a:t>This document is available online at </a:t>
            </a:r>
            <a:r>
              <a:rPr lang="en-US" sz="2000" dirty="0">
                <a:hlinkClick r:id="rId2"/>
              </a:rPr>
              <a:t>www.gov.allconet.org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Please feel free to email any questions about this document to </a:t>
            </a:r>
            <a:r>
              <a:rPr lang="en-US" sz="2000" dirty="0">
                <a:hlinkClick r:id="rId3"/>
              </a:rPr>
              <a:t>finance@alleganygov.org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Budget Adoption is schedule for </a:t>
            </a:r>
            <a:r>
              <a:rPr lang="en-US" sz="2000" u="sng" dirty="0"/>
              <a:t>May 30, 2019</a:t>
            </a:r>
            <a:r>
              <a:rPr lang="en-US" sz="20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1692" y="609600"/>
            <a:ext cx="9143998" cy="1320800"/>
          </a:xfrm>
        </p:spPr>
        <p:txBody>
          <a:bodyPr>
            <a:normAutofit/>
          </a:bodyPr>
          <a:lstStyle/>
          <a:p>
            <a:r>
              <a:rPr lang="en-US" dirty="0"/>
              <a:t>Preliminary Budget Highlights – </a:t>
            </a:r>
            <a:br>
              <a:rPr lang="en-US" dirty="0"/>
            </a:br>
            <a:r>
              <a:rPr lang="en-US" dirty="0"/>
              <a:t> Total Requested Revenues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$91,788,864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646442"/>
              </p:ext>
            </p:extLst>
          </p:nvPr>
        </p:nvGraphicFramePr>
        <p:xfrm>
          <a:off x="351692" y="2385672"/>
          <a:ext cx="9143998" cy="3204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1835040506"/>
                    </a:ext>
                  </a:extLst>
                </a:gridCol>
                <a:gridCol w="1578709">
                  <a:extLst>
                    <a:ext uri="{9D8B030D-6E8A-4147-A177-3AD203B41FA5}">
                      <a16:colId xmlns:a16="http://schemas.microsoft.com/office/drawing/2014/main" val="3052493145"/>
                    </a:ext>
                  </a:extLst>
                </a:gridCol>
                <a:gridCol w="4517290">
                  <a:extLst>
                    <a:ext uri="{9D8B030D-6E8A-4147-A177-3AD203B41FA5}">
                      <a16:colId xmlns:a16="http://schemas.microsoft.com/office/drawing/2014/main" val="3901228748"/>
                    </a:ext>
                  </a:extLst>
                </a:gridCol>
              </a:tblGrid>
              <a:tr h="370353">
                <a:tc>
                  <a:txBody>
                    <a:bodyPr/>
                    <a:lstStyle/>
                    <a:p>
                      <a:r>
                        <a:rPr lang="en-US" dirty="0"/>
                        <a:t>Highlights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Reasoning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329319"/>
                  </a:ext>
                </a:extLst>
              </a:tr>
              <a:tr h="690559">
                <a:tc>
                  <a:txBody>
                    <a:bodyPr/>
                    <a:lstStyle/>
                    <a:p>
                      <a:r>
                        <a:rPr lang="en-US" dirty="0"/>
                        <a:t>Property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($442,448)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Property taxes below constant yield</a:t>
                      </a:r>
                    </a:p>
                    <a:p>
                      <a:r>
                        <a:rPr lang="en-US" dirty="0"/>
                        <a:t>DNR Pilot reduced by $340,000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338969"/>
                  </a:ext>
                </a:extLst>
              </a:tr>
              <a:tr h="370353">
                <a:tc>
                  <a:txBody>
                    <a:bodyPr/>
                    <a:lstStyle/>
                    <a:p>
                      <a:r>
                        <a:rPr lang="en-US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$1,045,969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 FY 2019 performance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558417"/>
                  </a:ext>
                </a:extLst>
              </a:tr>
              <a:tr h="639239">
                <a:tc>
                  <a:txBody>
                    <a:bodyPr/>
                    <a:lstStyle/>
                    <a:p>
                      <a:r>
                        <a:rPr lang="en-US" dirty="0"/>
                        <a:t>Ambulance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Expanded coverage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892249"/>
                  </a:ext>
                </a:extLst>
              </a:tr>
              <a:tr h="639239">
                <a:tc>
                  <a:txBody>
                    <a:bodyPr/>
                    <a:lstStyle/>
                    <a:p>
                      <a:r>
                        <a:rPr lang="en-US" dirty="0"/>
                        <a:t>Unexpended Fund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($717,474)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 from $1,571,596 used for </a:t>
                      </a:r>
                    </a:p>
                    <a:p>
                      <a:r>
                        <a:rPr lang="en-US" dirty="0"/>
                        <a:t>FY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75106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6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1692" y="609600"/>
            <a:ext cx="9143998" cy="1320800"/>
          </a:xfrm>
        </p:spPr>
        <p:txBody>
          <a:bodyPr>
            <a:normAutofit/>
          </a:bodyPr>
          <a:lstStyle/>
          <a:p>
            <a:r>
              <a:rPr lang="en-US" dirty="0"/>
              <a:t>Preliminary Budget Highlights – </a:t>
            </a:r>
            <a:br>
              <a:rPr lang="en-US" dirty="0"/>
            </a:br>
            <a:r>
              <a:rPr lang="en-US" dirty="0"/>
              <a:t> Total Requested Expenditures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$91,788,864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241797"/>
              </p:ext>
            </p:extLst>
          </p:nvPr>
        </p:nvGraphicFramePr>
        <p:xfrm>
          <a:off x="556977" y="2146519"/>
          <a:ext cx="8733428" cy="3800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9477">
                  <a:extLst>
                    <a:ext uri="{9D8B030D-6E8A-4147-A177-3AD203B41FA5}">
                      <a16:colId xmlns:a16="http://schemas.microsoft.com/office/drawing/2014/main" val="1835040506"/>
                    </a:ext>
                  </a:extLst>
                </a:gridCol>
                <a:gridCol w="1666185">
                  <a:extLst>
                    <a:ext uri="{9D8B030D-6E8A-4147-A177-3AD203B41FA5}">
                      <a16:colId xmlns:a16="http://schemas.microsoft.com/office/drawing/2014/main" val="3052493145"/>
                    </a:ext>
                  </a:extLst>
                </a:gridCol>
                <a:gridCol w="3887766">
                  <a:extLst>
                    <a:ext uri="{9D8B030D-6E8A-4147-A177-3AD203B41FA5}">
                      <a16:colId xmlns:a16="http://schemas.microsoft.com/office/drawing/2014/main" val="3901228748"/>
                    </a:ext>
                  </a:extLst>
                </a:gridCol>
              </a:tblGrid>
              <a:tr h="657977">
                <a:tc>
                  <a:txBody>
                    <a:bodyPr/>
                    <a:lstStyle/>
                    <a:p>
                      <a:r>
                        <a:rPr lang="en-US" dirty="0"/>
                        <a:t>Highlights - </a:t>
                      </a:r>
                    </a:p>
                    <a:p>
                      <a:r>
                        <a:rPr lang="en-US" dirty="0"/>
                        <a:t>  Operating Departments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Reasoning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329319"/>
                  </a:ext>
                </a:extLst>
              </a:tr>
              <a:tr h="657977">
                <a:tc>
                  <a:txBody>
                    <a:bodyPr/>
                    <a:lstStyle/>
                    <a:p>
                      <a:r>
                        <a:rPr lang="en-US" dirty="0"/>
                        <a:t>Salaries &amp; Fringe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 COLAs</a:t>
                      </a:r>
                    </a:p>
                    <a:p>
                      <a:r>
                        <a:rPr lang="en-US" dirty="0"/>
                        <a:t>No Health Insurance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338969"/>
                  </a:ext>
                </a:extLst>
              </a:tr>
              <a:tr h="381209">
                <a:tc>
                  <a:txBody>
                    <a:bodyPr/>
                    <a:lstStyle/>
                    <a:p>
                      <a:r>
                        <a:rPr lang="en-US" dirty="0"/>
                        <a:t>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$294,964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Expansion of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558417"/>
                  </a:ext>
                </a:extLst>
              </a:tr>
              <a:tr h="381209">
                <a:tc>
                  <a:txBody>
                    <a:bodyPr/>
                    <a:lstStyle/>
                    <a:p>
                      <a:r>
                        <a:rPr lang="en-US" dirty="0"/>
                        <a:t>Appropriations to Major Outside Agencies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$410,527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 Increase to Board of Education, Allegany College, Allegany County Health Department, Allegany County 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875222"/>
                  </a:ext>
                </a:extLst>
              </a:tr>
              <a:tr h="381209">
                <a:tc>
                  <a:txBody>
                    <a:bodyPr/>
                    <a:lstStyle/>
                    <a:p>
                      <a:r>
                        <a:rPr lang="en-US" dirty="0"/>
                        <a:t>Debt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($510,763)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Bond Premium of $862K for </a:t>
                      </a:r>
                    </a:p>
                    <a:p>
                      <a:r>
                        <a:rPr lang="en-US" dirty="0"/>
                        <a:t>2018 PIB used for FY 2020 Debt Service Payment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93877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2020  Proposed Tax Rates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i="1" dirty="0">
                <a:solidFill>
                  <a:srgbClr val="F01504"/>
                </a:solidFill>
              </a:rPr>
              <a:t>NO CHANGE IN RATES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258021"/>
              </p:ext>
            </p:extLst>
          </p:nvPr>
        </p:nvGraphicFramePr>
        <p:xfrm>
          <a:off x="1170617" y="2582620"/>
          <a:ext cx="7610102" cy="2566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933">
                  <a:extLst>
                    <a:ext uri="{9D8B030D-6E8A-4147-A177-3AD203B41FA5}">
                      <a16:colId xmlns:a16="http://schemas.microsoft.com/office/drawing/2014/main" val="2864461468"/>
                    </a:ext>
                  </a:extLst>
                </a:gridCol>
                <a:gridCol w="2117169">
                  <a:extLst>
                    <a:ext uri="{9D8B030D-6E8A-4147-A177-3AD203B41FA5}">
                      <a16:colId xmlns:a16="http://schemas.microsoft.com/office/drawing/2014/main" val="955604838"/>
                    </a:ext>
                  </a:extLst>
                </a:gridCol>
              </a:tblGrid>
              <a:tr h="63132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INCOME</a:t>
                      </a:r>
                      <a:r>
                        <a:rPr lang="en-US" sz="2400" dirty="0"/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TAX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RATE</a:t>
                      </a:r>
                    </a:p>
                  </a:txBody>
                  <a:tcP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3.05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rgbClr val="E8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726669"/>
                  </a:ext>
                </a:extLst>
              </a:tr>
              <a:tr h="654671">
                <a:tc>
                  <a:txBody>
                    <a:bodyPr/>
                    <a:lstStyle/>
                    <a:p>
                      <a:r>
                        <a:rPr lang="en-US" sz="2400" dirty="0"/>
                        <a:t>REAL PROPERTY TAX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$0.9750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086472"/>
                  </a:ext>
                </a:extLst>
              </a:tr>
              <a:tr h="640091">
                <a:tc>
                  <a:txBody>
                    <a:bodyPr/>
                    <a:lstStyle/>
                    <a:p>
                      <a:r>
                        <a:rPr lang="en-US" sz="2400" dirty="0"/>
                        <a:t>RECORDATION TAX</a:t>
                      </a:r>
                    </a:p>
                  </a:txBody>
                  <a:tcPr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520388"/>
                  </a:ext>
                </a:extLst>
              </a:tr>
              <a:tr h="640091">
                <a:tc>
                  <a:txBody>
                    <a:bodyPr/>
                    <a:lstStyle/>
                    <a:p>
                      <a:r>
                        <a:rPr lang="en-US" sz="2400" dirty="0"/>
                        <a:t>HOMESTEAD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7549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6392809"/>
              </p:ext>
            </p:extLst>
          </p:nvPr>
        </p:nvGraphicFramePr>
        <p:xfrm>
          <a:off x="176321" y="815926"/>
          <a:ext cx="9291235" cy="570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2369" y="243840"/>
            <a:ext cx="9580545" cy="572086"/>
          </a:xfrm>
        </p:spPr>
        <p:txBody>
          <a:bodyPr>
            <a:normAutofit fontScale="90000"/>
          </a:bodyPr>
          <a:lstStyle/>
          <a:p>
            <a:r>
              <a:rPr lang="en-US" dirty="0"/>
              <a:t>Total FY 2020 Budget Revenues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$91,788,864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126"/>
            <a:ext cx="10272618" cy="938211"/>
          </a:xfrm>
        </p:spPr>
        <p:txBody>
          <a:bodyPr>
            <a:noAutofit/>
          </a:bodyPr>
          <a:lstStyle/>
          <a:p>
            <a:r>
              <a:rPr lang="en-US" sz="3000" dirty="0"/>
              <a:t>FY 2020 Recommended Budget </a:t>
            </a:r>
            <a:br>
              <a:rPr lang="en-US" sz="3000" dirty="0"/>
            </a:br>
            <a:r>
              <a:rPr lang="en-US" sz="3000" dirty="0"/>
              <a:t>  Revenues &amp; Other Sources Summary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679009"/>
              </p:ext>
            </p:extLst>
          </p:nvPr>
        </p:nvGraphicFramePr>
        <p:xfrm>
          <a:off x="1463039" y="1191606"/>
          <a:ext cx="6302327" cy="54254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798277">
                  <a:extLst>
                    <a:ext uri="{9D8B030D-6E8A-4147-A177-3AD203B41FA5}">
                      <a16:colId xmlns:a16="http://schemas.microsoft.com/office/drawing/2014/main" val="3903247760"/>
                    </a:ext>
                  </a:extLst>
                </a:gridCol>
                <a:gridCol w="2504050">
                  <a:extLst>
                    <a:ext uri="{9D8B030D-6E8A-4147-A177-3AD203B41FA5}">
                      <a16:colId xmlns:a16="http://schemas.microsoft.com/office/drawing/2014/main" val="2332841548"/>
                    </a:ext>
                  </a:extLst>
                </a:gridCol>
              </a:tblGrid>
              <a:tr h="355001">
                <a:tc>
                  <a:txBody>
                    <a:bodyPr/>
                    <a:lstStyle/>
                    <a:p>
                      <a:r>
                        <a:rPr lang="en-US" b="0" dirty="0"/>
                        <a:t>General</a:t>
                      </a:r>
                      <a:r>
                        <a:rPr lang="en-US" dirty="0"/>
                        <a:t> </a:t>
                      </a:r>
                      <a:r>
                        <a:rPr lang="en-US" b="0" dirty="0"/>
                        <a:t>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$ 91,788,864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65525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Coal Haul Roads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70,000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818443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Rocky Gap Slots Revenue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3,125,038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44630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Transit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3,880,499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262366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Narcotics Task Force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115,462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25694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Gaming </a:t>
                      </a:r>
                      <a:r>
                        <a:rPr lang="en-US" baseline="0" dirty="0"/>
                        <a:t>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415,005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639603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Revolving Building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13,274,358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3715"/>
                  </a:ext>
                </a:extLst>
              </a:tr>
              <a:tr h="612742">
                <a:tc>
                  <a:txBody>
                    <a:bodyPr/>
                    <a:lstStyle/>
                    <a:p>
                      <a:r>
                        <a:rPr lang="en-US" dirty="0"/>
                        <a:t>State Fire, Rescue &amp; Inmate Commissary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aseline="0" dirty="0"/>
                    </a:p>
                    <a:p>
                      <a:pPr algn="r"/>
                      <a:r>
                        <a:rPr lang="en-US" baseline="0" dirty="0"/>
                        <a:t>415,970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48105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Debt Service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3,364,253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210310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Water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4,465,843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189459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Sanitary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8,423,133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261773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Allconet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225,058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277736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r>
                        <a:rPr lang="en-US" dirty="0"/>
                        <a:t>County Loan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28,608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750336"/>
                  </a:ext>
                </a:extLst>
              </a:tr>
              <a:tr h="37931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$ 129,592,091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58016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226304-3B0A-4D04-89AD-C451FA9C7597}"/>
              </a:ext>
            </a:extLst>
          </p:cNvPr>
          <p:cNvSpPr txBox="1"/>
          <p:nvPr/>
        </p:nvSpPr>
        <p:spPr>
          <a:xfrm>
            <a:off x="9681775" y="5709569"/>
            <a:ext cx="2335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Note:  This preliminary budget does not include the Capital Projects Fund.</a:t>
            </a:r>
          </a:p>
        </p:txBody>
      </p:sp>
    </p:spTree>
    <p:extLst>
      <p:ext uri="{BB962C8B-B14F-4D97-AF65-F5344CB8AC3E}">
        <p14:creationId xmlns:p14="http://schemas.microsoft.com/office/powerpoint/2010/main" val="42700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4" y="290287"/>
            <a:ext cx="9793243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Total FY 2020 Budget Expenditures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$91,788,864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Your Tax Dollar Spent?</a:t>
            </a:r>
            <a:br>
              <a:rPr lang="en-US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ontent Placeholder 5" title="Projected earnings chart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51999357"/>
                  </p:ext>
                </p:extLst>
              </p:nvPr>
            </p:nvGraphicFramePr>
            <p:xfrm>
              <a:off x="308700" y="1944914"/>
              <a:ext cx="9604557" cy="362730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ontent Placeholder 5" title="Projected earnings chart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700" y="1944914"/>
                <a:ext cx="9604557" cy="362730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437809" y="4760322"/>
            <a:ext cx="1139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41.88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2481" y="4760322"/>
            <a:ext cx="1291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22.59</a:t>
            </a:r>
            <a:r>
              <a:rPr lang="en-US" sz="2000" b="1" dirty="0">
                <a:solidFill>
                  <a:srgbClr val="E8EDF2"/>
                </a:solidFill>
              </a:rPr>
              <a:t>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3242" y="3490139"/>
            <a:ext cx="111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12.20</a:t>
            </a:r>
            <a:r>
              <a:rPr lang="en-US" sz="2000" b="1" dirty="0">
                <a:solidFill>
                  <a:srgbClr val="E8EDF2"/>
                </a:solidFill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6899" y="4224076"/>
            <a:ext cx="140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8.55</a:t>
            </a:r>
            <a:r>
              <a:rPr lang="en-US" sz="2000" b="1" dirty="0">
                <a:solidFill>
                  <a:srgbClr val="E8EDF2"/>
                </a:solidFill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7575" y="2922669"/>
            <a:ext cx="111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   10.30</a:t>
            </a:r>
            <a:r>
              <a:rPr lang="en-US" sz="2000" b="1" dirty="0">
                <a:solidFill>
                  <a:srgbClr val="E8EDF2"/>
                </a:solidFill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 rot="714106">
            <a:off x="9269748" y="4176325"/>
            <a:ext cx="830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3.55</a:t>
            </a:r>
            <a:r>
              <a:rPr lang="en-US" sz="1400" b="1" dirty="0">
                <a:solidFill>
                  <a:srgbClr val="E8EDF2"/>
                </a:solidFill>
              </a:rPr>
              <a:t>%</a:t>
            </a:r>
          </a:p>
        </p:txBody>
      </p:sp>
      <p:sp>
        <p:nvSpPr>
          <p:cNvPr id="11" name="TextBox 10"/>
          <p:cNvSpPr txBox="1"/>
          <p:nvPr/>
        </p:nvSpPr>
        <p:spPr>
          <a:xfrm rot="532695">
            <a:off x="9262436" y="5126946"/>
            <a:ext cx="98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0.93</a:t>
            </a:r>
            <a:r>
              <a:rPr lang="en-US" sz="1200" b="1" dirty="0">
                <a:solidFill>
                  <a:srgbClr val="E8EDF2"/>
                </a:solidFill>
              </a:rPr>
              <a:t>%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2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9"/>
            <a:ext cx="8596668" cy="1320800"/>
          </a:xfrm>
        </p:spPr>
        <p:txBody>
          <a:bodyPr/>
          <a:lstStyle/>
          <a:p>
            <a:r>
              <a:rPr lang="en-US" dirty="0"/>
              <a:t>FY 2020 General Fund Expenditures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5488702"/>
              </p:ext>
            </p:extLst>
          </p:nvPr>
        </p:nvGraphicFramePr>
        <p:xfrm>
          <a:off x="4668136" y="-220870"/>
          <a:ext cx="6449807" cy="682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1339271"/>
              </p:ext>
            </p:extLst>
          </p:nvPr>
        </p:nvGraphicFramePr>
        <p:xfrm>
          <a:off x="464457" y="957943"/>
          <a:ext cx="5623192" cy="532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4187799" y="1509511"/>
            <a:ext cx="2198933" cy="62408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094823" y="5341257"/>
            <a:ext cx="2457283" cy="2858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929702"/>
              </p:ext>
            </p:extLst>
          </p:nvPr>
        </p:nvGraphicFramePr>
        <p:xfrm>
          <a:off x="4229711" y="445723"/>
          <a:ext cx="4959350" cy="642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Worksheet" r:id="rId3" imgW="5124558" imgH="6639016" progId="Excel.Sheet.12">
                  <p:embed/>
                </p:oleObj>
              </mc:Choice>
              <mc:Fallback>
                <p:oleObj name="Worksheet" r:id="rId3" imgW="5124558" imgH="6639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9711" y="445723"/>
                        <a:ext cx="4959350" cy="642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279" y="345316"/>
            <a:ext cx="4197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18AB3"/>
                </a:solidFill>
                <a:ea typeface="+mj-ea"/>
                <a:cs typeface="+mj-cs"/>
              </a:rPr>
              <a:t>FY 20 Budget   General Fund </a:t>
            </a:r>
          </a:p>
          <a:p>
            <a:endParaRPr lang="en-US" sz="3600" dirty="0">
              <a:solidFill>
                <a:srgbClr val="418AB3"/>
              </a:solidFill>
              <a:ea typeface="+mj-ea"/>
              <a:cs typeface="+mj-cs"/>
            </a:endParaRPr>
          </a:p>
          <a:p>
            <a:pPr algn="ctr"/>
            <a:r>
              <a:rPr lang="en-US" sz="3600" dirty="0">
                <a:solidFill>
                  <a:srgbClr val="418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Services Not Provided by Municipal Government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6" y="195215"/>
            <a:ext cx="1108651" cy="11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ACA5120-B600-4FC7-B83A-931CE0EEE4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0</TotalTime>
  <Words>781</Words>
  <Application>Microsoft Office PowerPoint</Application>
  <PresentationFormat>Widescreen</PresentationFormat>
  <Paragraphs>312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Trebuchet MS</vt:lpstr>
      <vt:lpstr>Wingdings</vt:lpstr>
      <vt:lpstr>Wingdings 3</vt:lpstr>
      <vt:lpstr>Facet</vt:lpstr>
      <vt:lpstr>Worksheet</vt:lpstr>
      <vt:lpstr>Allegany County Commissioners FY 2020 Preliminary Budget</vt:lpstr>
      <vt:lpstr>Preliminary Budget Highlights –   Total Requested Revenues  $91,788,864</vt:lpstr>
      <vt:lpstr>Preliminary Budget Highlights –   Total Requested Expenditures  $91,788,864</vt:lpstr>
      <vt:lpstr>FY 2020  Proposed Tax Rates   NO CHANGE IN RATES</vt:lpstr>
      <vt:lpstr>Total FY 2020 Budget Revenues     $91,788,864</vt:lpstr>
      <vt:lpstr>FY 2020 Recommended Budget    Revenues &amp; Other Sources Summary</vt:lpstr>
      <vt:lpstr>Total FY 2020 Budget Expenditures    $91,788,864          Where Is Your Tax Dollar Spent? </vt:lpstr>
      <vt:lpstr>FY 2020 General Fund Expenditures</vt:lpstr>
      <vt:lpstr>PowerPoint Presentation</vt:lpstr>
      <vt:lpstr>FY 2020 Budget Debt Service Transfer    $3,193,321*</vt:lpstr>
      <vt:lpstr>PowerPoint Presentation</vt:lpstr>
      <vt:lpstr>PowerPoint Presentation</vt:lpstr>
      <vt:lpstr>LUKE MILL CLOSURE </vt:lpstr>
      <vt:lpstr>Budget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2017-03-08T15:28:15Z</dcterms:created>
  <dcterms:modified xsi:type="dcterms:W3CDTF">2019-05-06T15:06:44Z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TC034605459991</vt:lpwstr>
  </property>
</Properties>
</file>