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84" r:id="rId4"/>
    <p:sldId id="277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79" r:id="rId13"/>
    <p:sldId id="280" r:id="rId14"/>
    <p:sldId id="285" r:id="rId15"/>
    <p:sldId id="286" r:id="rId16"/>
    <p:sldId id="281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1504"/>
    <a:srgbClr val="FF9900"/>
    <a:srgbClr val="FFFFD9"/>
    <a:srgbClr val="E6E6E6"/>
    <a:srgbClr val="EAEAEA"/>
    <a:srgbClr val="E8EDF2"/>
    <a:srgbClr val="003366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70" d="100"/>
          <a:sy n="70" d="100"/>
        </p:scale>
        <p:origin x="88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8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openxmlformats.org/officeDocument/2006/relationships/image" Target="../media/image3.jpg"/><Relationship Id="rId1" Type="http://schemas.openxmlformats.org/officeDocument/2006/relationships/package" Target="../embeddings/Microsoft_Excel_Worksheet1.xlsx"/><Relationship Id="rId4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67929802828354"/>
          <c:y val="0.13050445362908844"/>
          <c:w val="0.49647501421155504"/>
          <c:h val="0.853702701317818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0D-44DF-8A80-1AC1CF0C26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F0D-44DF-8A80-1AC1CF0C26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F0D-44DF-8A80-1AC1CF0C26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0D-44DF-8A80-1AC1CF0C26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F0D-44DF-8A80-1AC1CF0C26FE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F0D-44DF-8A80-1AC1CF0C26FE}"/>
              </c:ext>
            </c:extLst>
          </c:dPt>
          <c:dPt>
            <c:idx val="6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0D-44DF-8A80-1AC1CF0C26FE}"/>
              </c:ext>
            </c:extLst>
          </c:dPt>
          <c:dPt>
            <c:idx val="7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0D-44DF-8A80-1AC1CF0C26FE}"/>
              </c:ext>
            </c:extLst>
          </c:dPt>
          <c:dPt>
            <c:idx val="8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F0D-44DF-8A80-1AC1CF0C26FE}"/>
              </c:ext>
            </c:extLst>
          </c:dPt>
          <c:dLbls>
            <c:dLbl>
              <c:idx val="0"/>
              <c:layout>
                <c:manualLayout>
                  <c:x val="-9.7709181845705526E-2"/>
                  <c:y val="-0.20529923223084301"/>
                </c:manualLayout>
              </c:layout>
              <c:numFmt formatCode="0.00%" sourceLinked="0"/>
              <c:spPr>
                <a:xfrm>
                  <a:off x="421630" y="3572746"/>
                  <a:ext cx="1494602" cy="1030434"/>
                </a:xfrm>
                <a:solidFill>
                  <a:srgbClr val="FFFFCC"/>
                </a:solidFill>
                <a:ln w="9525" cap="flat" cmpd="sng" algn="ctr">
                  <a:solidFill>
                    <a:srgbClr val="DDDDDD">
                      <a:lumMod val="2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2764"/>
                        <a:gd name="adj2" fmla="val -581"/>
                      </a:avLst>
                    </a:prstGeom>
                  </c15:spPr>
                  <c15:layout>
                    <c:manualLayout>
                      <c:w val="0.16195668027609536"/>
                      <c:h val="0.156147245772554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0D-44DF-8A80-1AC1CF0C26FE}"/>
                </c:ext>
              </c:extLst>
            </c:dLbl>
            <c:dLbl>
              <c:idx val="1"/>
              <c:layout>
                <c:manualLayout>
                  <c:x val="-0.18096836008298725"/>
                  <c:y val="5.5659473285071051E-3"/>
                </c:manualLayout>
              </c:layout>
              <c:numFmt formatCode="0.00%" sourceLinked="0"/>
              <c:spPr>
                <a:solidFill>
                  <a:srgbClr val="FFFFCC"/>
                </a:solidFill>
                <a:ln>
                  <a:solidFill>
                    <a:srgbClr val="DDDDDD">
                      <a:lumMod val="2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2910875399283472"/>
                      <c:h val="0.130526892255500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3F0D-44DF-8A80-1AC1CF0C26FE}"/>
                </c:ext>
              </c:extLst>
            </c:dLbl>
            <c:dLbl>
              <c:idx val="2"/>
              <c:layout>
                <c:manualLayout>
                  <c:x val="1.3761356805634558E-3"/>
                  <c:y val="-0.138465432857757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0D-44DF-8A80-1AC1CF0C26FE}"/>
                </c:ext>
              </c:extLst>
            </c:dLbl>
            <c:dLbl>
              <c:idx val="3"/>
              <c:layout>
                <c:manualLayout>
                  <c:x val="7.0055164894655991E-2"/>
                  <c:y val="-0.107158640562830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0D-44DF-8A80-1AC1CF0C26FE}"/>
                </c:ext>
              </c:extLst>
            </c:dLbl>
            <c:dLbl>
              <c:idx val="4"/>
              <c:layout>
                <c:manualLayout>
                  <c:x val="8.7280323875135984E-2"/>
                  <c:y val="-0.100199510943125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0D-44DF-8A80-1AC1CF0C26FE}"/>
                </c:ext>
              </c:extLst>
            </c:dLbl>
            <c:dLbl>
              <c:idx val="5"/>
              <c:layout>
                <c:manualLayout>
                  <c:x val="4.6320968095199498E-2"/>
                  <c:y val="-4.0199588075903646E-2"/>
                </c:manualLayout>
              </c:layout>
              <c:numFmt formatCode="0.00%" sourceLinked="0"/>
              <c:spPr>
                <a:solidFill>
                  <a:srgbClr val="FFFFCC"/>
                </a:solidFill>
                <a:ln>
                  <a:solidFill>
                    <a:srgbClr val="DDDDDD">
                      <a:lumMod val="2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0625913077513061"/>
                      <c:h val="8.70513523742608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F0D-44DF-8A80-1AC1CF0C26FE}"/>
                </c:ext>
              </c:extLst>
            </c:dLbl>
            <c:dLbl>
              <c:idx val="6"/>
              <c:layout>
                <c:manualLayout>
                  <c:x val="0.10596629580449744"/>
                  <c:y val="2.60594844480157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0D-44DF-8A80-1AC1CF0C26FE}"/>
                </c:ext>
              </c:extLst>
            </c:dLbl>
            <c:dLbl>
              <c:idx val="7"/>
              <c:layout>
                <c:manualLayout>
                  <c:x val="0.12936145202107494"/>
                  <c:y val="9.3859897774526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0D-44DF-8A80-1AC1CF0C26FE}"/>
                </c:ext>
              </c:extLst>
            </c:dLbl>
            <c:dLbl>
              <c:idx val="8"/>
              <c:layout>
                <c:manualLayout>
                  <c:x val="-5.8118215716210959E-3"/>
                  <c:y val="8.36042183916448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0D-44DF-8A80-1AC1CF0C26FE}"/>
                </c:ext>
              </c:extLst>
            </c:dLbl>
            <c:numFmt formatCode="0.00%" sourceLinked="0"/>
            <c:spPr>
              <a:solidFill>
                <a:srgbClr val="FFFFCC"/>
              </a:solidFill>
              <a:ln>
                <a:solidFill>
                  <a:srgbClr val="DDDDDD">
                    <a:lumMod val="2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Sheet1!$A$2:$A$10</c:f>
              <c:strCache>
                <c:ptCount val="9"/>
                <c:pt idx="0">
                  <c:v>Real &amp; Personal Property Tax</c:v>
                </c:pt>
                <c:pt idx="1">
                  <c:v>Local Income Taxes</c:v>
                </c:pt>
                <c:pt idx="2">
                  <c:v>Other Local Taxes</c:v>
                </c:pt>
                <c:pt idx="3">
                  <c:v>Licenses &amp; Permits</c:v>
                </c:pt>
                <c:pt idx="4">
                  <c:v>State Disparity Grant</c:v>
                </c:pt>
                <c:pt idx="5">
                  <c:v>Other Intergovernmental</c:v>
                </c:pt>
                <c:pt idx="6">
                  <c:v>Service Charges</c:v>
                </c:pt>
                <c:pt idx="7">
                  <c:v>All Other</c:v>
                </c:pt>
                <c:pt idx="8">
                  <c:v>Unexpended Fund Balance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49075029</c:v>
                </c:pt>
                <c:pt idx="1">
                  <c:v>30000000</c:v>
                </c:pt>
                <c:pt idx="2">
                  <c:v>6435009</c:v>
                </c:pt>
                <c:pt idx="3">
                  <c:v>638180</c:v>
                </c:pt>
                <c:pt idx="4">
                  <c:v>8930611</c:v>
                </c:pt>
                <c:pt idx="5">
                  <c:v>4282324</c:v>
                </c:pt>
                <c:pt idx="6">
                  <c:v>2988744</c:v>
                </c:pt>
                <c:pt idx="7">
                  <c:v>3346821</c:v>
                </c:pt>
                <c:pt idx="8">
                  <c:v>6542022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D-44DF-8A80-1AC1CF0C26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F95-4936-A8DC-937A96701C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F95-4936-A8DC-937A96701C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F95-4936-A8DC-937A96701C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F95-4936-A8DC-937A96701C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F95-4936-A8DC-937A96701CD4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F95-4936-A8DC-937A96701CD4}"/>
              </c:ext>
            </c:extLst>
          </c:dPt>
          <c:dPt>
            <c:idx val="6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CF95-4936-A8DC-937A96701CD4}"/>
              </c:ext>
            </c:extLst>
          </c:dPt>
          <c:dPt>
            <c:idx val="7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CF95-4936-A8DC-937A96701CD4}"/>
              </c:ext>
            </c:extLst>
          </c:dPt>
          <c:dPt>
            <c:idx val="8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CF95-4936-A8DC-937A96701CD4}"/>
              </c:ext>
            </c:extLst>
          </c:dPt>
          <c:cat>
            <c:strRef>
              <c:f>Sheet1!$A$2:$A$10</c:f>
              <c:strCache>
                <c:ptCount val="9"/>
                <c:pt idx="0">
                  <c:v>Real &amp; Personal Property Tax</c:v>
                </c:pt>
                <c:pt idx="1">
                  <c:v>Local Income Taxes</c:v>
                </c:pt>
                <c:pt idx="2">
                  <c:v>Other Local Taxes</c:v>
                </c:pt>
                <c:pt idx="3">
                  <c:v>Licenses &amp; Permits</c:v>
                </c:pt>
                <c:pt idx="4">
                  <c:v>State Disparity Grant</c:v>
                </c:pt>
                <c:pt idx="5">
                  <c:v>Other Intergovernmental</c:v>
                </c:pt>
                <c:pt idx="6">
                  <c:v>Service Charges</c:v>
                </c:pt>
                <c:pt idx="7">
                  <c:v>All Other</c:v>
                </c:pt>
                <c:pt idx="8">
                  <c:v>Unexpended Fund Balance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0.43723788239247874</c:v>
                </c:pt>
                <c:pt idx="1">
                  <c:v>0.26728739114498257</c:v>
                </c:pt>
                <c:pt idx="2">
                  <c:v>5.7333225586816104E-2</c:v>
                </c:pt>
                <c:pt idx="3">
                  <c:v>5.685915576030166E-3</c:v>
                </c:pt>
                <c:pt idx="4">
                  <c:v>7.9567990517356135E-2</c:v>
                </c:pt>
                <c:pt idx="5">
                  <c:v>3.8153706999918213E-2</c:v>
                </c:pt>
                <c:pt idx="6">
                  <c:v>2.6628452885340659E-2</c:v>
                </c:pt>
                <c:pt idx="7">
                  <c:v>2.9818768457308055E-2</c:v>
                </c:pt>
                <c:pt idx="8">
                  <c:v>5.8286666439769368E-2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F3E-4E09-9354-2D2C2D4E9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3882212289453"/>
          <c:y val="0.14708223727419359"/>
          <c:w val="0.82922264185579508"/>
          <c:h val="0.801058806983405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Expenditures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843-48DE-95DC-B817B128179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43-48DE-95DC-B817B128179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43-48DE-95DC-B817B128179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43-48DE-95DC-B817B128179C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843-48DE-95DC-B817B128179C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843-48DE-95DC-B817B128179C}"/>
              </c:ext>
            </c:extLst>
          </c:dPt>
          <c:dLbls>
            <c:dLbl>
              <c:idx val="0"/>
              <c:layout>
                <c:manualLayout>
                  <c:x val="0.2098996915721664"/>
                  <c:y val="-3.947237815435426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517117954072112"/>
                      <c:h val="0.209971537081187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843-48DE-95DC-B817B128179C}"/>
                </c:ext>
              </c:extLst>
            </c:dLbl>
            <c:dLbl>
              <c:idx val="1"/>
              <c:layout>
                <c:manualLayout>
                  <c:x val="-2.4123124924513246E-2"/>
                  <c:y val="0.1951651158654711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80630970243923"/>
                      <c:h val="0.15139358212471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843-48DE-95DC-B817B128179C}"/>
                </c:ext>
              </c:extLst>
            </c:dLbl>
            <c:dLbl>
              <c:idx val="2"/>
              <c:layout>
                <c:manualLayout>
                  <c:x val="-7.6425445172450882E-2"/>
                  <c:y val="-7.39263170527165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4C04FF-E960-424C-BF55-780AD59189BB}" type="CATEGORYNAME">
                      <a:rPr lang="en-US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  <a:fld id="{15C47083-7B8B-4990-B6BF-0524358A5174}" type="VALUE">
                      <a:rPr lang="en-US" baseline="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 37.21%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300644189818387"/>
                      <c:h val="0.156715983527780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43-48DE-95DC-B817B128179C}"/>
                </c:ext>
              </c:extLst>
            </c:dLbl>
            <c:dLbl>
              <c:idx val="3"/>
              <c:layout>
                <c:manualLayout>
                  <c:x val="0.15555511971133384"/>
                  <c:y val="-9.8688459549534313E-2"/>
                </c:manualLayout>
              </c:layout>
              <c:numFmt formatCode="0.00%" sourceLinked="0"/>
              <c:spPr>
                <a:xfrm>
                  <a:off x="5517566" y="5390081"/>
                  <a:ext cx="875580" cy="909672"/>
                </a:xfrm>
                <a:solidFill>
                  <a:srgbClr val="FFFFD9">
                    <a:alpha val="55000"/>
                  </a:srgbClr>
                </a:soli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82383"/>
                        <a:gd name="adj2" fmla="val -371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57530456925054"/>
                      <c:h val="0.133374152690056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843-48DE-95DC-B817B128179C}"/>
                </c:ext>
              </c:extLst>
            </c:dLbl>
            <c:dLbl>
              <c:idx val="4"/>
              <c:layout>
                <c:manualLayout>
                  <c:x val="7.8762821895290106E-3"/>
                  <c:y val="-5.5862125286987438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B96B91-DBD6-4FF0-9743-D09FA6DD961D}" type="CATEGORYNAME">
                      <a:rPr lang="en-US" sz="1200"/>
                      <a:pPr>
                        <a:defRPr sz="1400" b="1"/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  <a:fld id="{01746F64-944F-4047-AF23-53EC70ED854C}" type="VALUE">
                      <a:rPr lang="en-US" sz="1200" baseline="0"/>
                      <a:pPr>
                        <a:defRPr sz="1400" b="1"/>
                      </a:pPr>
                      <a:t>[VALUE]</a:t>
                    </a:fld>
                    <a:r>
                      <a:rPr lang="en-US" baseline="0" dirty="0"/>
                      <a:t> </a:t>
                    </a:r>
                    <a:fld id="{6E3F497E-470C-4405-AC79-24B7A1E576C4}" type="PERCENTAGE">
                      <a:rPr lang="en-US" sz="1200" baseline="0"/>
                      <a:pPr>
                        <a:defRPr sz="1400" b="1"/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0.00%" sourceLinked="0"/>
              <c:spPr>
                <a:xfrm>
                  <a:off x="3924440" y="6247512"/>
                  <a:ext cx="1457189" cy="534840"/>
                </a:xfrm>
                <a:solidFill>
                  <a:srgbClr val="FFFFD9">
                    <a:alpha val="55000"/>
                  </a:srgbClr>
                </a:soli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6570"/>
                        <a:gd name="adj2" fmla="val -1226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592762884998982"/>
                      <c:h val="7.841719948758128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843-48DE-95DC-B817B128179C}"/>
                </c:ext>
              </c:extLst>
            </c:dLbl>
            <c:dLbl>
              <c:idx val="5"/>
              <c:layout>
                <c:manualLayout>
                  <c:x val="-0.24981183503765697"/>
                  <c:y val="-9.035388171555882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B4F2672-1E47-4800-BBE1-5756EEE27B5B}" type="CATEGORYNAME">
                      <a:rPr lang="en-US" sz="1200" b="1"/>
                      <a:pPr>
                        <a:defRPr sz="1500"/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  <a:fld id="{A1B0EC10-2777-4E62-AD13-02D690D6CE37}" type="VALUE">
                      <a:rPr lang="en-US" sz="1200" b="1" baseline="0"/>
                      <a:pPr>
                        <a:defRPr sz="1500"/>
                      </a:pPr>
                      <a:t>[VALUE]</a:t>
                    </a:fld>
                    <a:r>
                      <a:rPr lang="en-US" baseline="0" dirty="0"/>
                      <a:t> </a:t>
                    </a:r>
                    <a:fld id="{304ECA4D-51CE-4293-ABD5-0CF2F870A50E}" type="PERCENTAGE">
                      <a:rPr lang="en-US" sz="1200" b="1" baseline="0"/>
                      <a:pPr>
                        <a:defRPr sz="1500"/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0.00%" sourceLinked="0"/>
              <c:spPr>
                <a:xfrm>
                  <a:off x="1768587" y="5969481"/>
                  <a:ext cx="1245516" cy="727721"/>
                </a:xfrm>
                <a:solidFill>
                  <a:srgbClr val="FFFFD9">
                    <a:alpha val="55000"/>
                  </a:srgbClr>
                </a:soli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9733"/>
                        <a:gd name="adj2" fmla="val -457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310903411528438"/>
                      <c:h val="0.124767665725429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843-48DE-95DC-B817B12817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Appropriations</c:v>
                </c:pt>
                <c:pt idx="1">
                  <c:v>Operating</c:v>
                </c:pt>
                <c:pt idx="2">
                  <c:v>Salaries &amp; Fringe</c:v>
                </c:pt>
                <c:pt idx="3">
                  <c:v>Capital Outlay</c:v>
                </c:pt>
                <c:pt idx="4">
                  <c:v>Debt Service</c:v>
                </c:pt>
                <c:pt idx="5">
                  <c:v>All Other, Transfers</c:v>
                </c:pt>
              </c:strCache>
            </c:str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50639349</c:v>
                </c:pt>
                <c:pt idx="1">
                  <c:v>17332742</c:v>
                </c:pt>
                <c:pt idx="2">
                  <c:v>41758203</c:v>
                </c:pt>
                <c:pt idx="3">
                  <c:v>0</c:v>
                </c:pt>
                <c:pt idx="4">
                  <c:v>1887283</c:v>
                </c:pt>
                <c:pt idx="5">
                  <c:v>621163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3-48DE-95DC-B817B128179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0527730485512"/>
          <c:y val="0.14507402707616396"/>
          <c:w val="0.67483082609207357"/>
          <c:h val="0.743289333627487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Appropriations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lumMod val="110000"/>
                    </a:schemeClr>
                  </a:gs>
                  <a:gs pos="88000">
                    <a:schemeClr val="accent1"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D7-443F-A5C6-B4D2392A11E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5000"/>
                      <a:lumMod val="110000"/>
                    </a:schemeClr>
                  </a:gs>
                  <a:gs pos="88000">
                    <a:schemeClr val="accent2"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7-443F-A5C6-B4D2392A11E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5000"/>
                      <a:lumMod val="110000"/>
                    </a:schemeClr>
                  </a:gs>
                  <a:gs pos="88000">
                    <a:schemeClr val="accent3"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D7-443F-A5C6-B4D2392A11E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5000"/>
                      <a:lumMod val="110000"/>
                    </a:schemeClr>
                  </a:gs>
                  <a:gs pos="88000">
                    <a:schemeClr val="accent4"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A9D7-443F-A5C6-B4D2392A11E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5000"/>
                      <a:lumMod val="110000"/>
                    </a:schemeClr>
                  </a:gs>
                  <a:gs pos="88000">
                    <a:schemeClr val="accent5"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D7-443F-A5C6-B4D2392A11E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65000"/>
                      <a:lumMod val="110000"/>
                    </a:schemeClr>
                  </a:gs>
                  <a:gs pos="88000">
                    <a:schemeClr val="accent6"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A9D7-443F-A5C6-B4D2392A11E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65000"/>
                      <a:lumMod val="110000"/>
                    </a:schemeClr>
                  </a:gs>
                  <a:gs pos="88000">
                    <a:schemeClr val="accent1">
                      <a:lumMod val="60000"/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D7-443F-A5C6-B4D2392A11E9}"/>
              </c:ext>
            </c:extLst>
          </c:dPt>
          <c:dLbls>
            <c:dLbl>
              <c:idx val="0"/>
              <c:layout>
                <c:manualLayout>
                  <c:x val="-0.20375377109602477"/>
                  <c:y val="-4.5076382190344759E-2"/>
                </c:manualLayout>
              </c:layout>
              <c:numFmt formatCode="0.00%" sourceLinked="0"/>
              <c:spPr>
                <a:solidFill>
                  <a:srgbClr val="EAEAEA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479536481402019"/>
                      <c:h val="0.15117699347331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9D7-443F-A5C6-B4D2392A11E9}"/>
                </c:ext>
              </c:extLst>
            </c:dLbl>
            <c:dLbl>
              <c:idx val="1"/>
              <c:layout>
                <c:manualLayout>
                  <c:x val="-9.8944714471286305E-2"/>
                  <c:y val="9.99182352666471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D7-443F-A5C6-B4D2392A11E9}"/>
                </c:ext>
              </c:extLst>
            </c:dLbl>
            <c:dLbl>
              <c:idx val="2"/>
              <c:layout>
                <c:manualLayout>
                  <c:x val="-0.1521174425481242"/>
                  <c:y val="-4.662323463054589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D7-443F-A5C6-B4D2392A11E9}"/>
                </c:ext>
              </c:extLst>
            </c:dLbl>
            <c:dLbl>
              <c:idx val="3"/>
              <c:layout>
                <c:manualLayout>
                  <c:x val="-0.14936500846874678"/>
                  <c:y val="-0.14611566042786384"/>
                </c:manualLayout>
              </c:layout>
              <c:numFmt formatCode="0.00%" sourceLinked="0"/>
              <c:spPr>
                <a:solidFill>
                  <a:srgbClr val="EAEAEA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030167306178273"/>
                      <c:h val="0.146484986214178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9D7-443F-A5C6-B4D2392A11E9}"/>
                </c:ext>
              </c:extLst>
            </c:dLbl>
            <c:dLbl>
              <c:idx val="4"/>
              <c:layout>
                <c:manualLayout>
                  <c:x val="9.7565116511972846E-2"/>
                  <c:y val="0.13415807284831133"/>
                </c:manualLayout>
              </c:layout>
              <c:numFmt formatCode="0.00%" sourceLinked="0"/>
              <c:spPr>
                <a:solidFill>
                  <a:srgbClr val="EAEAEA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234015194766554"/>
                      <c:h val="0.156289805455491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9D7-443F-A5C6-B4D2392A11E9}"/>
                </c:ext>
              </c:extLst>
            </c:dLbl>
            <c:dLbl>
              <c:idx val="5"/>
              <c:layout>
                <c:manualLayout>
                  <c:x val="-2.4330651015262751E-2"/>
                  <c:y val="-0.1680703517823237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990713984433879"/>
                      <c:h val="0.116673000938824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9D7-443F-A5C6-B4D2392A11E9}"/>
                </c:ext>
              </c:extLst>
            </c:dLbl>
            <c:dLbl>
              <c:idx val="6"/>
              <c:layout>
                <c:manualLayout>
                  <c:x val="0.14240205018966037"/>
                  <c:y val="-0.13164746074407113"/>
                </c:manualLayout>
              </c:layout>
              <c:numFmt formatCode="0.00%" sourceLinked="0"/>
              <c:spPr>
                <a:solidFill>
                  <a:srgbClr val="EAEAEA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153135556236205"/>
                      <c:h val="0.13063435906272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9D7-443F-A5C6-B4D2392A11E9}"/>
                </c:ext>
              </c:extLst>
            </c:dLbl>
            <c:numFmt formatCode="0.00%" sourceLinked="0"/>
            <c:spPr>
              <a:solidFill>
                <a:srgbClr val="EAEAEA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Sheet1!$A$2:$A$8</c:f>
              <c:strCache>
                <c:ptCount val="7"/>
                <c:pt idx="0">
                  <c:v>Board of Education</c:v>
                </c:pt>
                <c:pt idx="1">
                  <c:v>Allegany College</c:v>
                </c:pt>
                <c:pt idx="2">
                  <c:v>Health Department</c:v>
                </c:pt>
                <c:pt idx="3">
                  <c:v>HRDC</c:v>
                </c:pt>
                <c:pt idx="4">
                  <c:v>Fire Companies</c:v>
                </c:pt>
                <c:pt idx="5">
                  <c:v>Library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33868357</c:v>
                </c:pt>
                <c:pt idx="1">
                  <c:v>8331856</c:v>
                </c:pt>
                <c:pt idx="2">
                  <c:v>1719492</c:v>
                </c:pt>
                <c:pt idx="3">
                  <c:v>850604</c:v>
                </c:pt>
                <c:pt idx="4">
                  <c:v>1323330</c:v>
                </c:pt>
                <c:pt idx="5">
                  <c:v>1219515</c:v>
                </c:pt>
                <c:pt idx="6">
                  <c:v>3326195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7-443F-A5C6-B4D2392A1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2025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4"/>
              <c:layout>
                <c:manualLayout>
                  <c:x val="-5.873995864153344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3A-44E8-A729-1FB0929C7D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Board of Education</c:v>
                </c:pt>
                <c:pt idx="1">
                  <c:v>Public Safety</c:v>
                </c:pt>
                <c:pt idx="2">
                  <c:v>Economic Development</c:v>
                </c:pt>
                <c:pt idx="3">
                  <c:v>Allegany College</c:v>
                </c:pt>
                <c:pt idx="4">
                  <c:v>General Government</c:v>
                </c:pt>
                <c:pt idx="5">
                  <c:v>Public Works</c:v>
                </c:pt>
                <c:pt idx="6">
                  <c:v>Library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692061</c:v>
                </c:pt>
                <c:pt idx="1">
                  <c:v>508088</c:v>
                </c:pt>
                <c:pt idx="2">
                  <c:v>321280</c:v>
                </c:pt>
                <c:pt idx="3">
                  <c:v>113269</c:v>
                </c:pt>
                <c:pt idx="4">
                  <c:v>31936</c:v>
                </c:pt>
                <c:pt idx="5">
                  <c:v>209924</c:v>
                </c:pt>
                <c:pt idx="6">
                  <c:v>10725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C-40BE-8CEE-9C68A6A4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2024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Board of Education</c:v>
                </c:pt>
                <c:pt idx="1">
                  <c:v>Public Safety</c:v>
                </c:pt>
                <c:pt idx="2">
                  <c:v>Economic Development</c:v>
                </c:pt>
                <c:pt idx="3">
                  <c:v>Allegany College</c:v>
                </c:pt>
                <c:pt idx="4">
                  <c:v>General Government</c:v>
                </c:pt>
                <c:pt idx="5">
                  <c:v>Public Works</c:v>
                </c:pt>
                <c:pt idx="6">
                  <c:v>Library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1332192</c:v>
                </c:pt>
                <c:pt idx="1">
                  <c:v>469930</c:v>
                </c:pt>
                <c:pt idx="2">
                  <c:v>282885</c:v>
                </c:pt>
                <c:pt idx="3">
                  <c:v>205778</c:v>
                </c:pt>
                <c:pt idx="4">
                  <c:v>31853</c:v>
                </c:pt>
                <c:pt idx="5">
                  <c:v>202460</c:v>
                </c:pt>
                <c:pt idx="6">
                  <c:v>11160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6C-40BE-8CEE-9C68A6A484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30926232"/>
        <c:axId val="330924264"/>
      </c:barChart>
      <c:catAx>
        <c:axId val="330926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924264"/>
        <c:crosses val="autoZero"/>
        <c:auto val="1"/>
        <c:lblAlgn val="ctr"/>
        <c:lblOffset val="100"/>
        <c:noMultiLvlLbl val="0"/>
      </c:catAx>
      <c:valAx>
        <c:axId val="3309242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9262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Sheet1!$A$2:$A$8</cx:f>
        <cx:lvl ptCount="7">
          <cx:pt idx="0">Education</cx:pt>
          <cx:pt idx="1">Public Safety</cx:pt>
          <cx:pt idx="2">Public Works</cx:pt>
          <cx:pt idx="3">General Government</cx:pt>
          <cx:pt idx="4">Recreation, Culture, Misc &amp; Other Transfers</cx:pt>
          <cx:pt idx="5">Social Services &amp; Health</cx:pt>
          <cx:pt idx="6">Econ Dev</cx:pt>
        </cx:lvl>
      </cx:strDim>
      <cx:numDim type="size">
        <cx:f>Sheet1!$B$2:$B$8</cx:f>
        <cx:lvl ptCount="7" formatCode="0.00%">
          <cx:pt idx="0">0.37875368307291707</cx:pt>
          <cx:pt idx="1">0.27795670769426728</cx:pt>
          <cx:pt idx="2">0.11070572546757219</cx:pt>
          <cx:pt idx="3">0.1160855798104538</cx:pt>
          <cx:pt idx="4">0.067435071564574872</cx:pt>
          <cx:pt idx="5">0.03971351817485276</cx:pt>
          <cx:pt idx="6">0.0093497142153619959</cx:pt>
        </cx:lvl>
      </cx:numDim>
    </cx:data>
  </cx:chartData>
  <cx:chart>
    <cx:plotArea>
      <cx:plotAreaRegion>
        <cx:series layoutId="treemap" uniqueId="{4576980B-561B-4B7A-939A-AB9E0BC59C45}">
          <cx:spPr>
            <a:gradFill>
              <a:gsLst>
                <a:gs pos="20000">
                  <a:schemeClr val="accent1">
                    <a:lumMod val="5000"/>
                    <a:lumOff val="95000"/>
                    <a:alpha val="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effectLst>
              <a:outerShdw blurRad="50800" dist="50800" dir="5400000" algn="ctr" rotWithShape="0">
                <a:srgbClr val="000000"/>
              </a:outerShdw>
            </a:effectLst>
          </cx:spPr>
          <cx:dataPt idx="0">
            <cx:spPr>
              <a:solidFill>
                <a:srgbClr val="00B0F0">
                  <a:alpha val="28000"/>
                </a:srgbClr>
              </a:solidFill>
            </cx:spPr>
          </cx:dataPt>
          <cx:dataPt idx="1">
            <cx:spPr>
              <a:solidFill>
                <a:srgbClr val="92D050">
                  <a:alpha val="50000"/>
                </a:srgbClr>
              </a:solidFill>
            </cx:spPr>
          </cx:dataPt>
          <cx:dataPt idx="2">
            <cx:spPr>
              <a:solidFill>
                <a:srgbClr val="FF9900">
                  <a:alpha val="29000"/>
                </a:srgbClr>
              </a:solidFill>
            </cx:spPr>
          </cx:dataPt>
          <cx:dataPt idx="3">
            <cx:spPr>
              <a:solidFill>
                <a:srgbClr val="DDDDDD">
                  <a:lumMod val="75000"/>
                  <a:alpha val="34000"/>
                </a:srgbClr>
              </a:solidFill>
            </cx:spPr>
          </cx:dataPt>
          <cx:dataPt idx="4">
            <cx:spPr>
              <a:solidFill>
                <a:srgbClr val="FFFF00">
                  <a:alpha val="38000"/>
                </a:srgbClr>
              </a:solidFill>
            </cx:spPr>
          </cx:dataPt>
          <cx:dataPt idx="5">
            <cx:spPr>
              <a:solidFill>
                <a:srgbClr val="FF0000">
                  <a:alpha val="31000"/>
                </a:srgbClr>
              </a:solidFill>
            </cx:spPr>
          </cx:dataPt>
          <cx:dataPt idx="6">
            <cx:spPr>
              <a:solidFill>
                <a:srgbClr val="0070C0">
                  <a:alpha val="44000"/>
                </a:srgbClr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>
                    <a:solidFill>
                      <a:schemeClr val="tx1"/>
                    </a:solidFill>
                  </a:defRPr>
                </a:pPr>
                <a:endParaRPr lang="en-US" sz="1197" b="0" i="0" u="none" strike="noStrike" baseline="0">
                  <a:solidFill>
                    <a:schemeClr val="tx1"/>
                  </a:solidFill>
                  <a:latin typeface="Trebuchet MS" panose="020B0603020202020204"/>
                </a:endParaRPr>
              </a:p>
            </cx:txPr>
            <cx:visibility seriesName="0" categoryName="1" value="0"/>
            <cx:separator>, </cx:separator>
          </cx:dataLabels>
          <cx:dataId val="0"/>
          <cx:layoutPr/>
        </cx:series>
      </cx:plotAreaRegion>
    </cx:plotArea>
  </cx:chart>
  <cx:spPr>
    <a:blipFill dpi="0" rotWithShape="1">
      <a:blip r:embed="rId2"/>
      <a:srcRect/>
      <a:stretch>
        <a:fillRect/>
      </a:stretch>
    </a:blipFill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5">
  <cs:axisTitle>
    <cs:lnRef idx="0"/>
    <cs:fillRef idx="0"/>
    <cs:effectRef idx="0"/>
    <cs:fontRef idx="minor">
      <a:schemeClr val="lt1">
        <a:lumMod val="95000"/>
      </a:schemeClr>
    </cs:fontRef>
    <cs:spPr>
      <a:solidFill>
        <a:schemeClr val="bg1">
          <a:lumMod val="65000"/>
        </a:schemeClr>
      </a:solidFill>
      <a:ln>
        <a:solidFill>
          <a:schemeClr val="tx1"/>
        </a:solidFill>
      </a:ln>
    </cs:spPr>
    <cs:defRPr sz="1197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/>
  </cs:chartArea>
  <cs:dataLabel>
    <cs:lnRef idx="0"/>
    <cs:fillRef idx="0"/>
    <cs:effectRef idx="0"/>
    <cs:fontRef idx="minor">
      <a:schemeClr val="lt1">
        <a:lumMod val="9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tx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1197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spc="10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1197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45" tIns="46573" rIns="93145" bIns="465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45" tIns="46573" rIns="93145" bIns="46573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45" tIns="46573" rIns="93145" bIns="465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</p:spPr>
        <p:txBody>
          <a:bodyPr vert="horz" lIns="93145" tIns="46573" rIns="93145" bIns="46573" rtlCol="0" anchor="b"/>
          <a:lstStyle>
            <a:lvl1pPr algn="r">
              <a:defRPr sz="1200"/>
            </a:lvl1pPr>
          </a:lstStyle>
          <a:p>
            <a:fld id="{2D1C9C35-FC66-403E-8583-13A8617F4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240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45" tIns="46573" rIns="93145" bIns="465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45" tIns="46573" rIns="93145" bIns="46573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5" tIns="46573" rIns="93145" bIns="465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45" tIns="46573" rIns="93145" bIns="465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45" tIns="46573" rIns="93145" bIns="465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</p:spPr>
        <p:txBody>
          <a:bodyPr vert="horz" lIns="93145" tIns="46573" rIns="93145" bIns="46573" rtlCol="0" anchor="b"/>
          <a:lstStyle>
            <a:lvl1pPr algn="r">
              <a:defRPr sz="1200"/>
            </a:lvl1pPr>
          </a:lstStyle>
          <a:p>
            <a:fld id="{1FF10D7F-92EB-48B1-A95A-450ABC750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32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7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12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32">
              <a:defRPr/>
            </a:pPr>
            <a:r>
              <a:rPr lang="en-US" dirty="0"/>
              <a:t>Budgeted % change compared to PY budgeted numbers – not actual</a:t>
            </a:r>
          </a:p>
          <a:p>
            <a:pPr defTabSz="914132">
              <a:defRPr/>
            </a:pPr>
            <a:r>
              <a:rPr lang="en-US" dirty="0"/>
              <a:t>Enrollment = FTE</a:t>
            </a:r>
          </a:p>
        </p:txBody>
      </p:sp>
    </p:spTree>
    <p:extLst>
      <p:ext uri="{BB962C8B-B14F-4D97-AF65-F5344CB8AC3E}">
        <p14:creationId xmlns:p14="http://schemas.microsoft.com/office/powerpoint/2010/main" val="3395711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Budgeted % change compared to PY budgeted numbers – not actual</a:t>
            </a:r>
          </a:p>
        </p:txBody>
      </p:sp>
    </p:spTree>
    <p:extLst>
      <p:ext uri="{BB962C8B-B14F-4D97-AF65-F5344CB8AC3E}">
        <p14:creationId xmlns:p14="http://schemas.microsoft.com/office/powerpoint/2010/main" val="2637904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49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6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9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7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%s</a:t>
            </a:r>
          </a:p>
        </p:txBody>
      </p:sp>
    </p:spTree>
    <p:extLst>
      <p:ext uri="{BB962C8B-B14F-4D97-AF65-F5344CB8AC3E}">
        <p14:creationId xmlns:p14="http://schemas.microsoft.com/office/powerpoint/2010/main" val="3091828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6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% don’t update on own</a:t>
            </a:r>
          </a:p>
        </p:txBody>
      </p:sp>
    </p:spTree>
    <p:extLst>
      <p:ext uri="{BB962C8B-B14F-4D97-AF65-F5344CB8AC3E}">
        <p14:creationId xmlns:p14="http://schemas.microsoft.com/office/powerpoint/2010/main" val="1480656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%s</a:t>
            </a:r>
          </a:p>
        </p:txBody>
      </p:sp>
    </p:spTree>
    <p:extLst>
      <p:ext uri="{BB962C8B-B14F-4D97-AF65-F5344CB8AC3E}">
        <p14:creationId xmlns:p14="http://schemas.microsoft.com/office/powerpoint/2010/main" val="497254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B901-DB6D-4EE1-97F1-3B1956B4746D}" type="datetime1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95C-6A62-44D2-9D99-2F1A60BCD86F}" type="datetime1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073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95C-6A62-44D2-9D99-2F1A60BCD86F}" type="datetime1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24415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95C-6A62-44D2-9D99-2F1A60BCD86F}" type="datetime1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849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95C-6A62-44D2-9D99-2F1A60BCD86F}" type="datetime1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723738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95C-6A62-44D2-9D99-2F1A60BCD86F}" type="datetime1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368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5FE7-7CD2-4F14-BCB3-386230FC2737}" type="datetime1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3393-0713-4AD8-A62B-8E7727BF334A}" type="datetime1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8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C4C4-5ADE-48EF-B7F5-B6D5260DFB4F}" type="datetime1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9BAC-BDAE-4D18-AE7E-6682C32EEF5A}" type="datetime1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3DE8-E9B3-4B30-B5DA-6AC65BED8EEA}" type="datetime1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0E3B-EBAE-4396-9982-F7BDC303C753}" type="datetime1">
              <a:rPr lang="en-US" smtClean="0"/>
              <a:t>6/4/2024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8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2AA4-6B25-4DF1-8ABC-AB7886288769}" type="datetime1">
              <a:rPr lang="en-US" smtClean="0"/>
              <a:t>6/4/2024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4B25-DEDE-4700-8A02-FA49D54CAA46}" type="datetime1">
              <a:rPr lang="en-US" smtClean="0"/>
              <a:t>6/4/2024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D74-6E40-454C-902D-84303DA62355}" type="datetime1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9C40-BDA5-477F-95C3-F285C8EFB782}" type="datetime1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4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5695C-6A62-44D2-9D99-2F1A60BCD86F}" type="datetime1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6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ganygov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finance@alleganygov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07067" y="2634622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US" dirty="0"/>
              <a:t>Allegany County Commissioners</a:t>
            </a:r>
            <a:br>
              <a:rPr lang="en-US" dirty="0"/>
            </a:br>
            <a:r>
              <a:rPr lang="en-US" dirty="0"/>
              <a:t>FY 2025</a:t>
            </a:r>
            <a:br>
              <a:rPr lang="en-US" dirty="0"/>
            </a:br>
            <a:r>
              <a:rPr lang="en-US" dirty="0"/>
              <a:t>Preliminary Budget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07067" y="4280924"/>
            <a:ext cx="7766936" cy="1096899"/>
          </a:xfrm>
        </p:spPr>
        <p:txBody>
          <a:bodyPr/>
          <a:lstStyle/>
          <a:p>
            <a:r>
              <a:rPr lang="en-US" dirty="0"/>
              <a:t>Jason M. Bennett| Administrator| May 2, 2024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3" y="449869"/>
            <a:ext cx="2801257" cy="27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19" y="58057"/>
            <a:ext cx="8596668" cy="1320800"/>
          </a:xfrm>
        </p:spPr>
        <p:txBody>
          <a:bodyPr/>
          <a:lstStyle/>
          <a:p>
            <a:r>
              <a:rPr lang="en-US" dirty="0"/>
              <a:t>FY 2025 Budget</a:t>
            </a:r>
            <a:br>
              <a:rPr lang="en-US" dirty="0"/>
            </a:br>
            <a:r>
              <a:rPr lang="en-US" dirty="0"/>
              <a:t>Debt Service Transfer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$1,887,283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481192"/>
              </p:ext>
            </p:extLst>
          </p:nvPr>
        </p:nvGraphicFramePr>
        <p:xfrm>
          <a:off x="657102" y="1647371"/>
          <a:ext cx="10058400" cy="515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03" y="124877"/>
            <a:ext cx="930200" cy="9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90765"/>
              </p:ext>
            </p:extLst>
          </p:nvPr>
        </p:nvGraphicFramePr>
        <p:xfrm>
          <a:off x="246741" y="748651"/>
          <a:ext cx="9260114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543">
                  <a:extLst>
                    <a:ext uri="{9D8B030D-6E8A-4147-A177-3AD203B41FA5}">
                      <a16:colId xmlns:a16="http://schemas.microsoft.com/office/drawing/2014/main" val="1503009528"/>
                    </a:ext>
                  </a:extLst>
                </a:gridCol>
                <a:gridCol w="1248228">
                  <a:extLst>
                    <a:ext uri="{9D8B030D-6E8A-4147-A177-3AD203B41FA5}">
                      <a16:colId xmlns:a16="http://schemas.microsoft.com/office/drawing/2014/main" val="136035986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227509286"/>
                    </a:ext>
                  </a:extLst>
                </a:gridCol>
                <a:gridCol w="1228879">
                  <a:extLst>
                    <a:ext uri="{9D8B030D-6E8A-4147-A177-3AD203B41FA5}">
                      <a16:colId xmlns:a16="http://schemas.microsoft.com/office/drawing/2014/main" val="1279554893"/>
                    </a:ext>
                  </a:extLst>
                </a:gridCol>
                <a:gridCol w="1591734">
                  <a:extLst>
                    <a:ext uri="{9D8B030D-6E8A-4147-A177-3AD203B41FA5}">
                      <a16:colId xmlns:a16="http://schemas.microsoft.com/office/drawing/2014/main" val="2669482489"/>
                    </a:ext>
                  </a:extLst>
                </a:gridCol>
                <a:gridCol w="1301444">
                  <a:extLst>
                    <a:ext uri="{9D8B030D-6E8A-4147-A177-3AD203B41FA5}">
                      <a16:colId xmlns:a16="http://schemas.microsoft.com/office/drawing/2014/main" val="1261310606"/>
                    </a:ext>
                  </a:extLst>
                </a:gridCol>
              </a:tblGrid>
              <a:tr h="50993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Actual</a:t>
                      </a:r>
                    </a:p>
                    <a:p>
                      <a:pPr algn="ctr"/>
                      <a:r>
                        <a:rPr lang="en-US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Actual</a:t>
                      </a:r>
                    </a:p>
                    <a:p>
                      <a:pPr algn="ctr"/>
                      <a:r>
                        <a:rPr lang="en-US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Actual</a:t>
                      </a:r>
                    </a:p>
                    <a:p>
                      <a:pPr algn="ctr"/>
                      <a:r>
                        <a:rPr lang="en-US" sz="1600" dirty="0"/>
                        <a:t>2023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Budgeted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Budgeted</a:t>
                      </a:r>
                    </a:p>
                    <a:p>
                      <a:pPr algn="ctr"/>
                      <a:r>
                        <a:rPr lang="en-US" sz="1600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595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County Appropriation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7,706,856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7,706,856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8,206,856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8,331,856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8,331,856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03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Percentage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815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00508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435842"/>
              </p:ext>
            </p:extLst>
          </p:nvPr>
        </p:nvGraphicFramePr>
        <p:xfrm>
          <a:off x="246741" y="2299936"/>
          <a:ext cx="9260113" cy="20624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583543">
                  <a:extLst>
                    <a:ext uri="{9D8B030D-6E8A-4147-A177-3AD203B41FA5}">
                      <a16:colId xmlns:a16="http://schemas.microsoft.com/office/drawing/2014/main" val="400097907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235998034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2644156401"/>
                    </a:ext>
                  </a:extLst>
                </a:gridCol>
                <a:gridCol w="1233715">
                  <a:extLst>
                    <a:ext uri="{9D8B030D-6E8A-4147-A177-3AD203B41FA5}">
                      <a16:colId xmlns:a16="http://schemas.microsoft.com/office/drawing/2014/main" val="2511256577"/>
                    </a:ext>
                  </a:extLst>
                </a:gridCol>
                <a:gridCol w="1582057">
                  <a:extLst>
                    <a:ext uri="{9D8B030D-6E8A-4147-A177-3AD203B41FA5}">
                      <a16:colId xmlns:a16="http://schemas.microsoft.com/office/drawing/2014/main" val="3711960070"/>
                    </a:ext>
                  </a:extLst>
                </a:gridCol>
                <a:gridCol w="1291770">
                  <a:extLst>
                    <a:ext uri="{9D8B030D-6E8A-4147-A177-3AD203B41FA5}">
                      <a16:colId xmlns:a16="http://schemas.microsoft.com/office/drawing/2014/main" val="1584395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County Appropriation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7,706,856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7,706,856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8,206,856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8,331,856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8,331,856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72163"/>
                  </a:ext>
                </a:extLst>
              </a:tr>
              <a:tr h="454987">
                <a:tc>
                  <a:txBody>
                    <a:bodyPr/>
                    <a:lstStyle/>
                    <a:p>
                      <a:r>
                        <a:rPr lang="en-US" sz="1600" dirty="0"/>
                        <a:t>Allegany County Campus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1,850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1,782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2,109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1,837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2,289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89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Appropriation Per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4,166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4,325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3,891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4,536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3,640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03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Percentage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16.0%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3.8%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-10.0%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16.6%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-19.8%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87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2079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039238"/>
              </p:ext>
            </p:extLst>
          </p:nvPr>
        </p:nvGraphicFramePr>
        <p:xfrm>
          <a:off x="246740" y="3967343"/>
          <a:ext cx="9260113" cy="18999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583543">
                  <a:extLst>
                    <a:ext uri="{9D8B030D-6E8A-4147-A177-3AD203B41FA5}">
                      <a16:colId xmlns:a16="http://schemas.microsoft.com/office/drawing/2014/main" val="400097907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235998034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2644156401"/>
                    </a:ext>
                  </a:extLst>
                </a:gridCol>
                <a:gridCol w="1233715">
                  <a:extLst>
                    <a:ext uri="{9D8B030D-6E8A-4147-A177-3AD203B41FA5}">
                      <a16:colId xmlns:a16="http://schemas.microsoft.com/office/drawing/2014/main" val="2511256577"/>
                    </a:ext>
                  </a:extLst>
                </a:gridCol>
                <a:gridCol w="1582057">
                  <a:extLst>
                    <a:ext uri="{9D8B030D-6E8A-4147-A177-3AD203B41FA5}">
                      <a16:colId xmlns:a16="http://schemas.microsoft.com/office/drawing/2014/main" val="3711960070"/>
                    </a:ext>
                  </a:extLst>
                </a:gridCol>
                <a:gridCol w="1291770">
                  <a:extLst>
                    <a:ext uri="{9D8B030D-6E8A-4147-A177-3AD203B41FA5}">
                      <a16:colId xmlns:a16="http://schemas.microsoft.com/office/drawing/2014/main" val="1584395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County Appropriation + Debt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8,014,057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7,811,867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8,309,916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8,537,634</a:t>
                      </a:r>
                    </a:p>
                    <a:p>
                      <a:pPr algn="r"/>
                      <a:endParaRPr lang="en-US" sz="1600" baseline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8,445,125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72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Allegany County Campus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1,850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1,782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2,109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1,837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2,289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89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Spending Per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4,332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4,384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3,940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4,648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3,689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03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Percentage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15.4%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-10.1%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18.0%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-20.6%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87228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088" y="2735727"/>
            <a:ext cx="2441032" cy="1255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67004" y="1469287"/>
            <a:ext cx="2148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j-ea"/>
                <a:cs typeface="+mj-cs"/>
              </a:rPr>
              <a:t>Support For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1421" y="4499338"/>
            <a:ext cx="20129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Note: Numbers do not include $360,000 appropriated annually to the ACM Foundation from Rocky Gap Slots Proceeds</a:t>
            </a:r>
            <a:r>
              <a:rPr lang="en-US" sz="1400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03" y="124877"/>
            <a:ext cx="930200" cy="9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7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431751"/>
              </p:ext>
            </p:extLst>
          </p:nvPr>
        </p:nvGraphicFramePr>
        <p:xfrm>
          <a:off x="224970" y="589977"/>
          <a:ext cx="9412515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062">
                  <a:extLst>
                    <a:ext uri="{9D8B030D-6E8A-4147-A177-3AD203B41FA5}">
                      <a16:colId xmlns:a16="http://schemas.microsoft.com/office/drawing/2014/main" val="1503009528"/>
                    </a:ext>
                  </a:extLst>
                </a:gridCol>
                <a:gridCol w="1268771">
                  <a:extLst>
                    <a:ext uri="{9D8B030D-6E8A-4147-A177-3AD203B41FA5}">
                      <a16:colId xmlns:a16="http://schemas.microsoft.com/office/drawing/2014/main" val="1360359863"/>
                    </a:ext>
                  </a:extLst>
                </a:gridCol>
                <a:gridCol w="1327785">
                  <a:extLst>
                    <a:ext uri="{9D8B030D-6E8A-4147-A177-3AD203B41FA5}">
                      <a16:colId xmlns:a16="http://schemas.microsoft.com/office/drawing/2014/main" val="2227509286"/>
                    </a:ext>
                  </a:extLst>
                </a:gridCol>
                <a:gridCol w="1249104">
                  <a:extLst>
                    <a:ext uri="{9D8B030D-6E8A-4147-A177-3AD203B41FA5}">
                      <a16:colId xmlns:a16="http://schemas.microsoft.com/office/drawing/2014/main" val="1279554893"/>
                    </a:ext>
                  </a:extLst>
                </a:gridCol>
                <a:gridCol w="1617930">
                  <a:extLst>
                    <a:ext uri="{9D8B030D-6E8A-4147-A177-3AD203B41FA5}">
                      <a16:colId xmlns:a16="http://schemas.microsoft.com/office/drawing/2014/main" val="2669482489"/>
                    </a:ext>
                  </a:extLst>
                </a:gridCol>
                <a:gridCol w="1322863">
                  <a:extLst>
                    <a:ext uri="{9D8B030D-6E8A-4147-A177-3AD203B41FA5}">
                      <a16:colId xmlns:a16="http://schemas.microsoft.com/office/drawing/2014/main" val="1261310606"/>
                    </a:ext>
                  </a:extLst>
                </a:gridCol>
              </a:tblGrid>
              <a:tr h="36349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Actual</a:t>
                      </a:r>
                    </a:p>
                    <a:p>
                      <a:pPr algn="ctr"/>
                      <a:r>
                        <a:rPr lang="en-US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Actual</a:t>
                      </a:r>
                    </a:p>
                    <a:p>
                      <a:pPr algn="ctr"/>
                      <a:r>
                        <a:rPr lang="en-US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Actual</a:t>
                      </a:r>
                    </a:p>
                    <a:p>
                      <a:pPr algn="ctr"/>
                      <a:r>
                        <a:rPr lang="en-US" sz="16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Budgeted</a:t>
                      </a:r>
                    </a:p>
                    <a:p>
                      <a:pPr algn="ctr"/>
                      <a:r>
                        <a:rPr lang="en-US" sz="16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Budgeted</a:t>
                      </a:r>
                    </a:p>
                    <a:p>
                      <a:pPr algn="ctr"/>
                      <a:r>
                        <a:rPr lang="en-US" sz="1600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595648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en-US" sz="1400" dirty="0"/>
                        <a:t>County Appropriation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30,734,335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31,854,912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31,854,912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34,204,700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33,868,357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031831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en-US" sz="1400" dirty="0"/>
                        <a:t>Percentage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7.4%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-1.0%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815376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31,854,912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8300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204936"/>
              </p:ext>
            </p:extLst>
          </p:nvPr>
        </p:nvGraphicFramePr>
        <p:xfrm>
          <a:off x="224970" y="1810395"/>
          <a:ext cx="9412514" cy="14053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626062">
                  <a:extLst>
                    <a:ext uri="{9D8B030D-6E8A-4147-A177-3AD203B41FA5}">
                      <a16:colId xmlns:a16="http://schemas.microsoft.com/office/drawing/2014/main" val="400097907"/>
                    </a:ext>
                  </a:extLst>
                </a:gridCol>
                <a:gridCol w="1298278">
                  <a:extLst>
                    <a:ext uri="{9D8B030D-6E8A-4147-A177-3AD203B41FA5}">
                      <a16:colId xmlns:a16="http://schemas.microsoft.com/office/drawing/2014/main" val="3235998034"/>
                    </a:ext>
                  </a:extLst>
                </a:gridCol>
                <a:gridCol w="1313031">
                  <a:extLst>
                    <a:ext uri="{9D8B030D-6E8A-4147-A177-3AD203B41FA5}">
                      <a16:colId xmlns:a16="http://schemas.microsoft.com/office/drawing/2014/main" val="2644156401"/>
                    </a:ext>
                  </a:extLst>
                </a:gridCol>
                <a:gridCol w="1254019">
                  <a:extLst>
                    <a:ext uri="{9D8B030D-6E8A-4147-A177-3AD203B41FA5}">
                      <a16:colId xmlns:a16="http://schemas.microsoft.com/office/drawing/2014/main" val="2511256577"/>
                    </a:ext>
                  </a:extLst>
                </a:gridCol>
                <a:gridCol w="1608094">
                  <a:extLst>
                    <a:ext uri="{9D8B030D-6E8A-4147-A177-3AD203B41FA5}">
                      <a16:colId xmlns:a16="http://schemas.microsoft.com/office/drawing/2014/main" val="3711960070"/>
                    </a:ext>
                  </a:extLst>
                </a:gridCol>
                <a:gridCol w="1313030">
                  <a:extLst>
                    <a:ext uri="{9D8B030D-6E8A-4147-A177-3AD203B41FA5}">
                      <a16:colId xmlns:a16="http://schemas.microsoft.com/office/drawing/2014/main" val="1584395930"/>
                    </a:ext>
                  </a:extLst>
                </a:gridCol>
              </a:tblGrid>
              <a:tr h="351340">
                <a:tc>
                  <a:txBody>
                    <a:bodyPr/>
                    <a:lstStyle/>
                    <a:p>
                      <a:r>
                        <a:rPr lang="en-US" sz="1400" dirty="0"/>
                        <a:t>County Appropriation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30,734,335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31,854,912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31,854,912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34,204,700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33,868,357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72163"/>
                  </a:ext>
                </a:extLst>
              </a:tr>
              <a:tr h="351340">
                <a:tc>
                  <a:txBody>
                    <a:bodyPr/>
                    <a:lstStyle/>
                    <a:p>
                      <a:r>
                        <a:rPr lang="en-US" sz="1400" dirty="0"/>
                        <a:t>Student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8,075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8,132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8,205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8,181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*8,205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89184"/>
                  </a:ext>
                </a:extLst>
              </a:tr>
              <a:tr h="351340">
                <a:tc>
                  <a:txBody>
                    <a:bodyPr/>
                    <a:lstStyle/>
                    <a:p>
                      <a:r>
                        <a:rPr lang="en-US" sz="1400" dirty="0"/>
                        <a:t>Appropriation Per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3,806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3,917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3,882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4,181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4,128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03379"/>
                  </a:ext>
                </a:extLst>
              </a:tr>
              <a:tr h="351340">
                <a:tc>
                  <a:txBody>
                    <a:bodyPr/>
                    <a:lstStyle/>
                    <a:p>
                      <a:r>
                        <a:rPr lang="en-US" sz="1400" dirty="0"/>
                        <a:t>Percentage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-1.5%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-1.0%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-1.3%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87228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166064"/>
              </p:ext>
            </p:extLst>
          </p:nvPr>
        </p:nvGraphicFramePr>
        <p:xfrm>
          <a:off x="224970" y="3176334"/>
          <a:ext cx="9412514" cy="19006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626062">
                  <a:extLst>
                    <a:ext uri="{9D8B030D-6E8A-4147-A177-3AD203B41FA5}">
                      <a16:colId xmlns:a16="http://schemas.microsoft.com/office/drawing/2014/main" val="400097907"/>
                    </a:ext>
                  </a:extLst>
                </a:gridCol>
                <a:gridCol w="1298278">
                  <a:extLst>
                    <a:ext uri="{9D8B030D-6E8A-4147-A177-3AD203B41FA5}">
                      <a16:colId xmlns:a16="http://schemas.microsoft.com/office/drawing/2014/main" val="3235998034"/>
                    </a:ext>
                  </a:extLst>
                </a:gridCol>
                <a:gridCol w="1313031">
                  <a:extLst>
                    <a:ext uri="{9D8B030D-6E8A-4147-A177-3AD203B41FA5}">
                      <a16:colId xmlns:a16="http://schemas.microsoft.com/office/drawing/2014/main" val="2644156401"/>
                    </a:ext>
                  </a:extLst>
                </a:gridCol>
                <a:gridCol w="1254019">
                  <a:extLst>
                    <a:ext uri="{9D8B030D-6E8A-4147-A177-3AD203B41FA5}">
                      <a16:colId xmlns:a16="http://schemas.microsoft.com/office/drawing/2014/main" val="2511256577"/>
                    </a:ext>
                  </a:extLst>
                </a:gridCol>
                <a:gridCol w="1608094">
                  <a:extLst>
                    <a:ext uri="{9D8B030D-6E8A-4147-A177-3AD203B41FA5}">
                      <a16:colId xmlns:a16="http://schemas.microsoft.com/office/drawing/2014/main" val="3711960070"/>
                    </a:ext>
                  </a:extLst>
                </a:gridCol>
                <a:gridCol w="1313030">
                  <a:extLst>
                    <a:ext uri="{9D8B030D-6E8A-4147-A177-3AD203B41FA5}">
                      <a16:colId xmlns:a16="http://schemas.microsoft.com/office/drawing/2014/main" val="1584395930"/>
                    </a:ext>
                  </a:extLst>
                </a:gridCol>
              </a:tblGrid>
              <a:tr h="482931">
                <a:tc>
                  <a:txBody>
                    <a:bodyPr/>
                    <a:lstStyle/>
                    <a:p>
                      <a:r>
                        <a:rPr lang="en-US" sz="1400" dirty="0"/>
                        <a:t>County Appropriation + Debt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32,144,216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32,156,454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32,531,502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35,536,892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34,560,418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72163"/>
                  </a:ext>
                </a:extLst>
              </a:tr>
              <a:tr h="345627">
                <a:tc>
                  <a:txBody>
                    <a:bodyPr/>
                    <a:lstStyle/>
                    <a:p>
                      <a:r>
                        <a:rPr lang="en-US" sz="1400" dirty="0"/>
                        <a:t>Student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8,075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8,132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8,205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*8,181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*8,205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89184"/>
                  </a:ext>
                </a:extLst>
              </a:tr>
              <a:tr h="345627">
                <a:tc>
                  <a:txBody>
                    <a:bodyPr/>
                    <a:lstStyle/>
                    <a:p>
                      <a:r>
                        <a:rPr lang="en-US" sz="1400" dirty="0"/>
                        <a:t>Spending Per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3,981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3,954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3,965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4,344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4,212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03379"/>
                  </a:ext>
                </a:extLst>
              </a:tr>
              <a:tr h="345627">
                <a:tc>
                  <a:txBody>
                    <a:bodyPr/>
                    <a:lstStyle/>
                    <a:p>
                      <a:r>
                        <a:rPr lang="en-US" sz="1400" dirty="0"/>
                        <a:t>Percentage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-1.7%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-0.7%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-3.0%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872289"/>
                  </a:ext>
                </a:extLst>
              </a:tr>
              <a:tr h="34562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55812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93087" y="1458098"/>
            <a:ext cx="2002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18AB3"/>
                </a:solidFill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chemeClr val="bg1"/>
                </a:solidFill>
                <a:ea typeface="+mj-ea"/>
                <a:cs typeface="+mj-cs"/>
              </a:rPr>
              <a:t>Support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+mj-ea"/>
                <a:cs typeface="+mj-cs"/>
              </a:rPr>
              <a:t> For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52733" y="4729799"/>
            <a:ext cx="2133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*Enrollment value at 9/30/23, which is the measurement date for foundational state aid, provided by Larry McKenzie</a:t>
            </a:r>
          </a:p>
          <a:p>
            <a:endParaRPr lang="en-US" sz="1200" i="1" dirty="0"/>
          </a:p>
          <a:p>
            <a:r>
              <a:rPr lang="en-US" sz="1200" i="1" dirty="0"/>
              <a:t>Note: Enrollment numbers include Pre-K student enrollment.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087" y="2756453"/>
            <a:ext cx="2133599" cy="102041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741882"/>
              </p:ext>
            </p:extLst>
          </p:nvPr>
        </p:nvGraphicFramePr>
        <p:xfrm>
          <a:off x="224970" y="4704718"/>
          <a:ext cx="9412514" cy="1704781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626062">
                  <a:extLst>
                    <a:ext uri="{9D8B030D-6E8A-4147-A177-3AD203B41FA5}">
                      <a16:colId xmlns:a16="http://schemas.microsoft.com/office/drawing/2014/main" val="400097907"/>
                    </a:ext>
                  </a:extLst>
                </a:gridCol>
                <a:gridCol w="1298278">
                  <a:extLst>
                    <a:ext uri="{9D8B030D-6E8A-4147-A177-3AD203B41FA5}">
                      <a16:colId xmlns:a16="http://schemas.microsoft.com/office/drawing/2014/main" val="3235998034"/>
                    </a:ext>
                  </a:extLst>
                </a:gridCol>
                <a:gridCol w="1313031">
                  <a:extLst>
                    <a:ext uri="{9D8B030D-6E8A-4147-A177-3AD203B41FA5}">
                      <a16:colId xmlns:a16="http://schemas.microsoft.com/office/drawing/2014/main" val="2644156401"/>
                    </a:ext>
                  </a:extLst>
                </a:gridCol>
                <a:gridCol w="1254019">
                  <a:extLst>
                    <a:ext uri="{9D8B030D-6E8A-4147-A177-3AD203B41FA5}">
                      <a16:colId xmlns:a16="http://schemas.microsoft.com/office/drawing/2014/main" val="2511256577"/>
                    </a:ext>
                  </a:extLst>
                </a:gridCol>
                <a:gridCol w="1608094">
                  <a:extLst>
                    <a:ext uri="{9D8B030D-6E8A-4147-A177-3AD203B41FA5}">
                      <a16:colId xmlns:a16="http://schemas.microsoft.com/office/drawing/2014/main" val="3711960070"/>
                    </a:ext>
                  </a:extLst>
                </a:gridCol>
                <a:gridCol w="1313030">
                  <a:extLst>
                    <a:ext uri="{9D8B030D-6E8A-4147-A177-3AD203B41FA5}">
                      <a16:colId xmlns:a16="http://schemas.microsoft.com/office/drawing/2014/main" val="1584395930"/>
                    </a:ext>
                  </a:extLst>
                </a:gridCol>
              </a:tblGrid>
              <a:tr h="559660">
                <a:tc>
                  <a:txBody>
                    <a:bodyPr/>
                    <a:lstStyle/>
                    <a:p>
                      <a:r>
                        <a:rPr lang="en-US" sz="1400" dirty="0"/>
                        <a:t>County Appropriation + Debt Service + Gaming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32,144,216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32,651,311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32,801,502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35,615,136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34,697,601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72163"/>
                  </a:ext>
                </a:extLst>
              </a:tr>
              <a:tr h="381707">
                <a:tc>
                  <a:txBody>
                    <a:bodyPr/>
                    <a:lstStyle/>
                    <a:p>
                      <a:r>
                        <a:rPr lang="en-US" sz="1400" dirty="0"/>
                        <a:t>Student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8,075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8,132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8,205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*8,181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*8,205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89184"/>
                  </a:ext>
                </a:extLst>
              </a:tr>
              <a:tr h="381707">
                <a:tc>
                  <a:txBody>
                    <a:bodyPr/>
                    <a:lstStyle/>
                    <a:p>
                      <a:r>
                        <a:rPr lang="en-US" sz="1400" dirty="0"/>
                        <a:t>Spending Per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3,981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4,015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3,998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4,353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4,229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03379"/>
                  </a:ext>
                </a:extLst>
              </a:tr>
              <a:tr h="381707">
                <a:tc>
                  <a:txBody>
                    <a:bodyPr/>
                    <a:lstStyle/>
                    <a:p>
                      <a:r>
                        <a:rPr lang="en-US" sz="1400" dirty="0"/>
                        <a:t>Percentage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-1.7%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-0.4%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-2.8%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872289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03" y="124877"/>
            <a:ext cx="930200" cy="9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EA38-0F7F-D6BE-05C3-D5EF12D9A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Requests FY25 Preliminary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6BCB4-3915-231D-C45A-5ED8C69AF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883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General Fund Unexpended Fund Balance requested to be used </a:t>
            </a:r>
            <a:r>
              <a:rPr lang="en-US" b="1" dirty="0"/>
              <a:t>before</a:t>
            </a:r>
            <a:r>
              <a:rPr lang="en-US" dirty="0"/>
              <a:t> changes: $13,105,604</a:t>
            </a:r>
          </a:p>
          <a:p>
            <a:pPr lvl="1"/>
            <a:r>
              <a:rPr lang="en-US" sz="1800" b="1" dirty="0"/>
              <a:t>After</a:t>
            </a:r>
            <a:r>
              <a:rPr lang="en-US" sz="1800" dirty="0"/>
              <a:t> below changes: $6,542,022</a:t>
            </a:r>
          </a:p>
          <a:p>
            <a:r>
              <a:rPr lang="en-US" dirty="0"/>
              <a:t>Changes Made to Requests (Reflected in Preliminary Recommended Budget):</a:t>
            </a:r>
          </a:p>
          <a:p>
            <a:pPr lvl="1"/>
            <a:r>
              <a:rPr lang="en-US" dirty="0"/>
              <a:t>Credit Card Fees					$  (500,000)  Revenue Increase</a:t>
            </a:r>
          </a:p>
          <a:p>
            <a:pPr lvl="1"/>
            <a:r>
              <a:rPr lang="en-US" dirty="0"/>
              <a:t>Removing Capital Outlay Requests	 (1,946,926)  Expenditure Decrease</a:t>
            </a:r>
          </a:p>
          <a:p>
            <a:pPr lvl="1"/>
            <a:r>
              <a:rPr lang="en-US" dirty="0"/>
              <a:t>Level Funding to Outside Agencies	    (800,000)  Expenditure Decrease</a:t>
            </a:r>
          </a:p>
          <a:p>
            <a:pPr lvl="1"/>
            <a:r>
              <a:rPr lang="en-US" dirty="0"/>
              <a:t>Cut Overtime Requests 50%		    (850,000)  Expenditure Decrease</a:t>
            </a:r>
          </a:p>
          <a:p>
            <a:pPr lvl="1"/>
            <a:r>
              <a:rPr lang="en-US" dirty="0"/>
              <a:t>Freeze Open Positions			</a:t>
            </a:r>
            <a:r>
              <a:rPr lang="en-US"/>
              <a:t>    (996,656)  </a:t>
            </a:r>
            <a:r>
              <a:rPr lang="en-US" dirty="0"/>
              <a:t>Expenditure Decrease</a:t>
            </a:r>
          </a:p>
          <a:p>
            <a:pPr lvl="1"/>
            <a:r>
              <a:rPr lang="en-US" dirty="0"/>
              <a:t>Cut 20 Positions (Then Frozen)		 (1,620,000)  Expenditure Decrease</a:t>
            </a:r>
          </a:p>
          <a:p>
            <a:pPr lvl="1"/>
            <a:r>
              <a:rPr lang="en-US" dirty="0"/>
              <a:t>Increase 911 Fee (.75 to 1.5)		    (450,000)  Revenue Increase</a:t>
            </a:r>
          </a:p>
          <a:p>
            <a:pPr lvl="1"/>
            <a:r>
              <a:rPr lang="en-US" dirty="0"/>
              <a:t>Georges Creek Ambulance Acquisition    600,000   Expenditure Increase   (EMS)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3AC54-C831-EBFF-7576-D4CA3B636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4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CED3-76BE-7D0D-CFB0-6492E3F5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Additional Cuts for Consideration – FY25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AF946-5226-641E-A1BA-6DC5E9BAB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GF Unexpended Fund Balance still at $6,542,022 for FY25 Budget</a:t>
            </a:r>
          </a:p>
          <a:p>
            <a:r>
              <a:rPr lang="en-US" dirty="0"/>
              <a:t>FY24 General Fund estimated at a deficit – will affect fund balance</a:t>
            </a:r>
          </a:p>
          <a:p>
            <a:r>
              <a:rPr lang="en-US" dirty="0"/>
              <a:t>Additional Cuts to Consider for the FY25 Budget</a:t>
            </a:r>
          </a:p>
          <a:p>
            <a:pPr lvl="1"/>
            <a:r>
              <a:rPr lang="en-US" dirty="0"/>
              <a:t>Cut General Fund Dept Operating Expense Budgets 10%		$1,200,000 Savings</a:t>
            </a:r>
          </a:p>
          <a:p>
            <a:pPr lvl="1"/>
            <a:r>
              <a:rPr lang="en-US" dirty="0"/>
              <a:t>Cut Outside Agencies Budgets by 10%						  1,100,000 Savings</a:t>
            </a:r>
          </a:p>
          <a:p>
            <a:pPr lvl="1"/>
            <a:r>
              <a:rPr lang="en-US" dirty="0"/>
              <a:t>Increase Trash Stickers $1								     250,000 Savings</a:t>
            </a:r>
          </a:p>
          <a:p>
            <a:pPr lvl="1"/>
            <a:r>
              <a:rPr lang="en-US" dirty="0"/>
              <a:t>Increase 911 Fee further - $1.50 to $2.25				  	     450,000 Savings</a:t>
            </a:r>
          </a:p>
          <a:p>
            <a:pPr lvl="1"/>
            <a:r>
              <a:rPr lang="en-US" dirty="0"/>
              <a:t>Public Safety Tax – 5 cents per $100/assessments			  2,400,000 Savings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7B5CB-3B8F-A34A-E96D-3259F56BF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7078"/>
            <a:ext cx="8596668" cy="728870"/>
          </a:xfrm>
        </p:spPr>
        <p:txBody>
          <a:bodyPr/>
          <a:lstStyle/>
          <a:p>
            <a:r>
              <a:rPr lang="en-US" dirty="0"/>
              <a:t>Budget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9112"/>
            <a:ext cx="8596668" cy="4006438"/>
          </a:xfrm>
        </p:spPr>
        <p:txBody>
          <a:bodyPr>
            <a:noAutofit/>
          </a:bodyPr>
          <a:lstStyle/>
          <a:p>
            <a:r>
              <a:rPr lang="en-US" sz="2000" dirty="0"/>
              <a:t>There will be preliminary budget hearings for public input during all meetings in May.</a:t>
            </a:r>
          </a:p>
          <a:p>
            <a:endParaRPr lang="en-US" sz="1800" dirty="0"/>
          </a:p>
          <a:p>
            <a:r>
              <a:rPr lang="en-US" sz="2000" dirty="0"/>
              <a:t>This document is available online at </a:t>
            </a:r>
            <a:r>
              <a:rPr lang="en-US" sz="2000" dirty="0">
                <a:hlinkClick r:id="rId3"/>
              </a:rPr>
              <a:t>www.alleganygov.org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Please feel free to email any questions about this document to </a:t>
            </a:r>
            <a:r>
              <a:rPr lang="en-US" sz="2000" dirty="0">
                <a:hlinkClick r:id="rId4"/>
              </a:rPr>
              <a:t>finance@alleganygov.org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Budget Adoption is scheduled for </a:t>
            </a:r>
            <a:r>
              <a:rPr lang="en-US" sz="2000" u="sng" dirty="0">
                <a:solidFill>
                  <a:srgbClr val="000000"/>
                </a:solidFill>
              </a:rPr>
              <a:t>May 30, 2024</a:t>
            </a:r>
            <a:r>
              <a:rPr lang="en-US" sz="20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1692" y="609600"/>
            <a:ext cx="9143998" cy="1320800"/>
          </a:xfrm>
        </p:spPr>
        <p:txBody>
          <a:bodyPr>
            <a:normAutofit/>
          </a:bodyPr>
          <a:lstStyle/>
          <a:p>
            <a:r>
              <a:rPr lang="en-US" dirty="0"/>
              <a:t>Preliminary Budget Highlights – </a:t>
            </a:r>
            <a:br>
              <a:rPr lang="en-US" dirty="0"/>
            </a:br>
            <a:r>
              <a:rPr lang="en-US" dirty="0"/>
              <a:t> Total Requested Revenues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$112,238,740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290600"/>
              </p:ext>
            </p:extLst>
          </p:nvPr>
        </p:nvGraphicFramePr>
        <p:xfrm>
          <a:off x="548640" y="1930402"/>
          <a:ext cx="9453490" cy="3836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709">
                  <a:extLst>
                    <a:ext uri="{9D8B030D-6E8A-4147-A177-3AD203B41FA5}">
                      <a16:colId xmlns:a16="http://schemas.microsoft.com/office/drawing/2014/main" val="1835040506"/>
                    </a:ext>
                  </a:extLst>
                </a:gridCol>
                <a:gridCol w="1622160">
                  <a:extLst>
                    <a:ext uri="{9D8B030D-6E8A-4147-A177-3AD203B41FA5}">
                      <a16:colId xmlns:a16="http://schemas.microsoft.com/office/drawing/2014/main" val="3052493145"/>
                    </a:ext>
                  </a:extLst>
                </a:gridCol>
                <a:gridCol w="4641621">
                  <a:extLst>
                    <a:ext uri="{9D8B030D-6E8A-4147-A177-3AD203B41FA5}">
                      <a16:colId xmlns:a16="http://schemas.microsoft.com/office/drawing/2014/main" val="3901228748"/>
                    </a:ext>
                  </a:extLst>
                </a:gridCol>
              </a:tblGrid>
              <a:tr h="266543">
                <a:tc>
                  <a:txBody>
                    <a:bodyPr/>
                    <a:lstStyle/>
                    <a:p>
                      <a:r>
                        <a:rPr lang="en-US" sz="1400" dirty="0"/>
                        <a:t>Highlights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Reasoning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329319"/>
                  </a:ext>
                </a:extLst>
              </a:tr>
              <a:tr h="453123">
                <a:tc>
                  <a:txBody>
                    <a:bodyPr/>
                    <a:lstStyle/>
                    <a:p>
                      <a:r>
                        <a:rPr lang="en-US" sz="1400" dirty="0"/>
                        <a:t>Property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$1,386,132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Property taxes 2.9% growth due to rising assessments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338969"/>
                  </a:ext>
                </a:extLst>
              </a:tr>
              <a:tr h="26654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558417"/>
                  </a:ext>
                </a:extLst>
              </a:tr>
              <a:tr h="453123">
                <a:tc>
                  <a:txBody>
                    <a:bodyPr/>
                    <a:lstStyle/>
                    <a:p>
                      <a:r>
                        <a:rPr lang="en-US" sz="14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($3,000,000)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Decrease in tax rate and decrease in FY 2024 and anticipated FY 2025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892249"/>
                  </a:ext>
                </a:extLst>
              </a:tr>
              <a:tr h="26654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751067"/>
                  </a:ext>
                </a:extLst>
              </a:tr>
              <a:tr h="453123">
                <a:tc>
                  <a:txBody>
                    <a:bodyPr/>
                    <a:lstStyle/>
                    <a:p>
                      <a:r>
                        <a:rPr lang="en-US" sz="1400" dirty="0"/>
                        <a:t>Other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($1,010,000)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Decrease in Recordation &amp; Transfer taxes due to decrease in real estate sales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796982"/>
                  </a:ext>
                </a:extLst>
              </a:tr>
              <a:tr h="26654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52977"/>
                  </a:ext>
                </a:extLst>
              </a:tr>
              <a:tr h="266543">
                <a:tc>
                  <a:txBody>
                    <a:bodyPr/>
                    <a:lstStyle/>
                    <a:p>
                      <a:r>
                        <a:rPr lang="en-US" sz="1400" dirty="0"/>
                        <a:t>Disparity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$1,794,075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Increased back to level 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290208"/>
                  </a:ext>
                </a:extLst>
              </a:tr>
              <a:tr h="26654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240712"/>
                  </a:ext>
                </a:extLst>
              </a:tr>
              <a:tr h="266543">
                <a:tc>
                  <a:txBody>
                    <a:bodyPr/>
                    <a:lstStyle/>
                    <a:p>
                      <a:r>
                        <a:rPr lang="en-US" sz="1400" dirty="0"/>
                        <a:t>Interest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($1,199,250)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Anticipated interest rate decreases and use of existing investment reserve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92056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1692" y="609600"/>
            <a:ext cx="914399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Budget Highlights – </a:t>
            </a:r>
            <a:br>
              <a:rPr lang="en-US" dirty="0"/>
            </a:br>
            <a:r>
              <a:rPr lang="en-US" dirty="0"/>
              <a:t> Total Requested Expenditures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$112,238,740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629303"/>
              </p:ext>
            </p:extLst>
          </p:nvPr>
        </p:nvGraphicFramePr>
        <p:xfrm>
          <a:off x="877455" y="2146520"/>
          <a:ext cx="8412950" cy="323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999">
                  <a:extLst>
                    <a:ext uri="{9D8B030D-6E8A-4147-A177-3AD203B41FA5}">
                      <a16:colId xmlns:a16="http://schemas.microsoft.com/office/drawing/2014/main" val="1835040506"/>
                    </a:ext>
                  </a:extLst>
                </a:gridCol>
                <a:gridCol w="1666185">
                  <a:extLst>
                    <a:ext uri="{9D8B030D-6E8A-4147-A177-3AD203B41FA5}">
                      <a16:colId xmlns:a16="http://schemas.microsoft.com/office/drawing/2014/main" val="3052493145"/>
                    </a:ext>
                  </a:extLst>
                </a:gridCol>
                <a:gridCol w="3887766">
                  <a:extLst>
                    <a:ext uri="{9D8B030D-6E8A-4147-A177-3AD203B41FA5}">
                      <a16:colId xmlns:a16="http://schemas.microsoft.com/office/drawing/2014/main" val="3901228748"/>
                    </a:ext>
                  </a:extLst>
                </a:gridCol>
              </a:tblGrid>
              <a:tr h="735562">
                <a:tc>
                  <a:txBody>
                    <a:bodyPr/>
                    <a:lstStyle/>
                    <a:p>
                      <a:r>
                        <a:rPr lang="en-US" dirty="0"/>
                        <a:t>Highlights - </a:t>
                      </a:r>
                    </a:p>
                    <a:p>
                      <a:r>
                        <a:rPr lang="en-US" dirty="0"/>
                        <a:t>  Operating Departments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Reasoning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329319"/>
                  </a:ext>
                </a:extLst>
              </a:tr>
              <a:tr h="59545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Emergency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$489,874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Continued expansion; Expenditures total $7M and now our 3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largest operating department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254117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647721"/>
                  </a:ext>
                </a:extLst>
              </a:tr>
              <a:tr h="59545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State’s Attorney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$470,780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Continued expansion; Expenditures total $2.6M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404705"/>
                  </a:ext>
                </a:extLst>
              </a:tr>
              <a:tr h="35975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690545"/>
                  </a:ext>
                </a:extLst>
              </a:tr>
              <a:tr h="59545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Debt Service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$(648,975)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Decrease – PIB Bond Paid 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00953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63083"/>
          </a:xfrm>
        </p:spPr>
        <p:txBody>
          <a:bodyPr>
            <a:normAutofit fontScale="90000"/>
          </a:bodyPr>
          <a:lstStyle/>
          <a:p>
            <a:r>
              <a:rPr lang="en-US" dirty="0"/>
              <a:t>FY 2025  Proposed Tax Rates</a:t>
            </a:r>
            <a:br>
              <a:rPr lang="en-US" dirty="0"/>
            </a:br>
            <a:r>
              <a:rPr lang="en-US" dirty="0"/>
              <a:t>  </a:t>
            </a:r>
            <a:br>
              <a:rPr lang="en-US" b="1" i="1" dirty="0">
                <a:solidFill>
                  <a:srgbClr val="F01504"/>
                </a:solidFill>
              </a:rPr>
            </a:br>
            <a:br>
              <a:rPr lang="en-US" sz="2200" b="1" i="1" dirty="0">
                <a:solidFill>
                  <a:srgbClr val="F01504"/>
                </a:solidFill>
              </a:rPr>
            </a:br>
            <a:br>
              <a:rPr lang="en-US" sz="2200" b="1" i="1" dirty="0">
                <a:solidFill>
                  <a:srgbClr val="F01504"/>
                </a:solidFill>
              </a:rPr>
            </a:br>
            <a:endParaRPr lang="en-US" sz="2200" b="1" i="1" dirty="0">
              <a:solidFill>
                <a:srgbClr val="F01504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628700"/>
              </p:ext>
            </p:extLst>
          </p:nvPr>
        </p:nvGraphicFramePr>
        <p:xfrm>
          <a:off x="1170617" y="2582620"/>
          <a:ext cx="7610102" cy="2566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933">
                  <a:extLst>
                    <a:ext uri="{9D8B030D-6E8A-4147-A177-3AD203B41FA5}">
                      <a16:colId xmlns:a16="http://schemas.microsoft.com/office/drawing/2014/main" val="2864461468"/>
                    </a:ext>
                  </a:extLst>
                </a:gridCol>
                <a:gridCol w="2117169">
                  <a:extLst>
                    <a:ext uri="{9D8B030D-6E8A-4147-A177-3AD203B41FA5}">
                      <a16:colId xmlns:a16="http://schemas.microsoft.com/office/drawing/2014/main" val="955604838"/>
                    </a:ext>
                  </a:extLst>
                </a:gridCol>
              </a:tblGrid>
              <a:tr h="63132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INCOME</a:t>
                      </a:r>
                      <a:r>
                        <a:rPr lang="en-US" sz="2400" dirty="0"/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TAX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RATE</a:t>
                      </a:r>
                    </a:p>
                  </a:txBody>
                  <a:tcP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3.03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rgbClr val="E8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726669"/>
                  </a:ext>
                </a:extLst>
              </a:tr>
              <a:tr h="654671">
                <a:tc>
                  <a:txBody>
                    <a:bodyPr/>
                    <a:lstStyle/>
                    <a:p>
                      <a:r>
                        <a:rPr lang="en-US" sz="2400" dirty="0"/>
                        <a:t>REAL PROPERTY TAX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$0.9750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086472"/>
                  </a:ext>
                </a:extLst>
              </a:tr>
              <a:tr h="640091">
                <a:tc>
                  <a:txBody>
                    <a:bodyPr/>
                    <a:lstStyle/>
                    <a:p>
                      <a:r>
                        <a:rPr lang="en-US" sz="2400" dirty="0"/>
                        <a:t>RECORDATION TAX</a:t>
                      </a:r>
                    </a:p>
                  </a:txBody>
                  <a:tcP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$3.50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520388"/>
                  </a:ext>
                </a:extLst>
              </a:tr>
              <a:tr h="640091">
                <a:tc>
                  <a:txBody>
                    <a:bodyPr/>
                    <a:lstStyle/>
                    <a:p>
                      <a:r>
                        <a:rPr lang="en-US" sz="2400" dirty="0"/>
                        <a:t>HOMESTEAD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7549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1101564"/>
              </p:ext>
            </p:extLst>
          </p:nvPr>
        </p:nvGraphicFramePr>
        <p:xfrm>
          <a:off x="176321" y="815926"/>
          <a:ext cx="9291235" cy="570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2369" y="243840"/>
            <a:ext cx="9580545" cy="572086"/>
          </a:xfrm>
        </p:spPr>
        <p:txBody>
          <a:bodyPr>
            <a:normAutofit fontScale="90000"/>
          </a:bodyPr>
          <a:lstStyle/>
          <a:p>
            <a:r>
              <a:rPr lang="en-US" dirty="0"/>
              <a:t>Total FY 2025 Budget Revenues 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$112,238,740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126"/>
            <a:ext cx="10272618" cy="938211"/>
          </a:xfrm>
        </p:spPr>
        <p:txBody>
          <a:bodyPr>
            <a:noAutofit/>
          </a:bodyPr>
          <a:lstStyle/>
          <a:p>
            <a:r>
              <a:rPr lang="en-US" sz="3000" dirty="0"/>
              <a:t>FY 2025 Recommended Budget </a:t>
            </a:r>
            <a:br>
              <a:rPr lang="en-US" sz="3000" dirty="0"/>
            </a:br>
            <a:r>
              <a:rPr lang="en-US" sz="3000" dirty="0"/>
              <a:t>  Revenues &amp; Other Sources Summary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97543"/>
              </p:ext>
            </p:extLst>
          </p:nvPr>
        </p:nvGraphicFramePr>
        <p:xfrm>
          <a:off x="1463039" y="1191606"/>
          <a:ext cx="6302327" cy="54254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798277">
                  <a:extLst>
                    <a:ext uri="{9D8B030D-6E8A-4147-A177-3AD203B41FA5}">
                      <a16:colId xmlns:a16="http://schemas.microsoft.com/office/drawing/2014/main" val="3903247760"/>
                    </a:ext>
                  </a:extLst>
                </a:gridCol>
                <a:gridCol w="2504050">
                  <a:extLst>
                    <a:ext uri="{9D8B030D-6E8A-4147-A177-3AD203B41FA5}">
                      <a16:colId xmlns:a16="http://schemas.microsoft.com/office/drawing/2014/main" val="2332841548"/>
                    </a:ext>
                  </a:extLst>
                </a:gridCol>
              </a:tblGrid>
              <a:tr h="355001">
                <a:tc>
                  <a:txBody>
                    <a:bodyPr/>
                    <a:lstStyle/>
                    <a:p>
                      <a:r>
                        <a:rPr lang="en-US" b="0" dirty="0"/>
                        <a:t>General</a:t>
                      </a:r>
                      <a:r>
                        <a:rPr lang="en-US" dirty="0"/>
                        <a:t> </a:t>
                      </a:r>
                      <a:r>
                        <a:rPr lang="en-US" b="0" dirty="0"/>
                        <a:t>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$ 112,238,740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65525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Coal Haul Roads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818443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Rocky Gap Slots Revenue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2,495,939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44630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Transit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2,820,105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262366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Narcotics Task Force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284,682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25694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Gaming </a:t>
                      </a:r>
                      <a:r>
                        <a:rPr lang="en-US" baseline="0" dirty="0"/>
                        <a:t>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419,863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639603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Revolving Building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6,654,177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3715"/>
                  </a:ext>
                </a:extLst>
              </a:tr>
              <a:tr h="612742">
                <a:tc>
                  <a:txBody>
                    <a:bodyPr/>
                    <a:lstStyle/>
                    <a:p>
                      <a:r>
                        <a:rPr lang="en-US" dirty="0"/>
                        <a:t>State Fire, Rescue &amp; Inmate Commissary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537,358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48105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Debt Service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2,452,796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210310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Water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189459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Sanitary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261773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Allconet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116,500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277736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County Loan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218,000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750336"/>
                  </a:ext>
                </a:extLst>
              </a:tr>
              <a:tr h="37931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$ 128,292,660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58016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226304-3B0A-4D04-89AD-C451FA9C7597}"/>
              </a:ext>
            </a:extLst>
          </p:cNvPr>
          <p:cNvSpPr txBox="1"/>
          <p:nvPr/>
        </p:nvSpPr>
        <p:spPr>
          <a:xfrm>
            <a:off x="9206145" y="5442012"/>
            <a:ext cx="2810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Note:  This preliminary budget does not include the Capital Projects Fund or Water/Sewer Funds</a:t>
            </a:r>
          </a:p>
        </p:txBody>
      </p:sp>
    </p:spTree>
    <p:extLst>
      <p:ext uri="{BB962C8B-B14F-4D97-AF65-F5344CB8AC3E}">
        <p14:creationId xmlns:p14="http://schemas.microsoft.com/office/powerpoint/2010/main" val="42700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4" y="290287"/>
            <a:ext cx="9793243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Total FY 2025 Budget Expenditures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$112,238,740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Your Tax Dollar Spent?</a:t>
            </a:r>
            <a:br>
              <a:rPr lang="en-US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ontent Placeholder 5" title="Projected earnings chart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03786658"/>
                  </p:ext>
                </p:extLst>
              </p:nvPr>
            </p:nvGraphicFramePr>
            <p:xfrm>
              <a:off x="308699" y="1876542"/>
              <a:ext cx="9604557" cy="362730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ontent Placeholder 5" title="Projected earnings chart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699" y="1876542"/>
                <a:ext cx="9604557" cy="3627304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342471" y="4875738"/>
            <a:ext cx="1139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38.00%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73764" y="4791138"/>
            <a:ext cx="1291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27.71%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5783" y="3696861"/>
            <a:ext cx="111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11.34%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9496" y="4633144"/>
            <a:ext cx="140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7.21%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3432" y="3664267"/>
            <a:ext cx="1317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11.26%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2260" y="4791138"/>
            <a:ext cx="830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3.58%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9377520" y="4592901"/>
            <a:ext cx="69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0.90%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4CA5B2-036A-48E4-8ADB-56C2FDAB7BCE}"/>
              </a:ext>
            </a:extLst>
          </p:cNvPr>
          <p:cNvSpPr txBox="1"/>
          <p:nvPr/>
        </p:nvSpPr>
        <p:spPr>
          <a:xfrm>
            <a:off x="10170942" y="5160432"/>
            <a:ext cx="110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Economic Development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F9C648-02F6-47C9-9E1B-4489767B857F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9862684" y="5160432"/>
            <a:ext cx="308258" cy="2308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32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9"/>
            <a:ext cx="8596668" cy="1320800"/>
          </a:xfrm>
        </p:spPr>
        <p:txBody>
          <a:bodyPr/>
          <a:lstStyle/>
          <a:p>
            <a:r>
              <a:rPr lang="en-US" dirty="0"/>
              <a:t>FY 2025 General Fund Expenditures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6111930"/>
              </p:ext>
            </p:extLst>
          </p:nvPr>
        </p:nvGraphicFramePr>
        <p:xfrm>
          <a:off x="4668136" y="-220870"/>
          <a:ext cx="6449807" cy="682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0737347"/>
              </p:ext>
            </p:extLst>
          </p:nvPr>
        </p:nvGraphicFramePr>
        <p:xfrm>
          <a:off x="464457" y="957943"/>
          <a:ext cx="5623192" cy="532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4187799" y="1509511"/>
            <a:ext cx="2198933" cy="62408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094823" y="5341257"/>
            <a:ext cx="2457283" cy="2858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785842"/>
              </p:ext>
            </p:extLst>
          </p:nvPr>
        </p:nvGraphicFramePr>
        <p:xfrm>
          <a:off x="4229100" y="647700"/>
          <a:ext cx="4959350" cy="602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67285" imgH="6639013" progId="Excel.Sheet.12">
                  <p:embed/>
                </p:oleObj>
              </mc:Choice>
              <mc:Fallback>
                <p:oleObj name="Worksheet" r:id="rId3" imgW="5467285" imgH="66390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9100" y="647700"/>
                        <a:ext cx="4959350" cy="602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2279" y="345316"/>
            <a:ext cx="4197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18AB3"/>
                </a:solidFill>
                <a:ea typeface="+mj-ea"/>
                <a:cs typeface="+mj-cs"/>
              </a:rPr>
              <a:t>FY 25 Budget   General Fund </a:t>
            </a:r>
          </a:p>
          <a:p>
            <a:endParaRPr lang="en-US" sz="3600" dirty="0">
              <a:solidFill>
                <a:srgbClr val="418AB3"/>
              </a:solidFill>
              <a:ea typeface="+mj-ea"/>
              <a:cs typeface="+mj-cs"/>
            </a:endParaRPr>
          </a:p>
          <a:p>
            <a:pPr algn="ctr"/>
            <a:r>
              <a:rPr lang="en-US" sz="3600" dirty="0">
                <a:solidFill>
                  <a:srgbClr val="418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Services Not Provided by Municipal Government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ACA5120-B600-4FC7-B83A-931CE0EEE4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0</TotalTime>
  <Words>1032</Words>
  <Application>Microsoft Office PowerPoint</Application>
  <PresentationFormat>Widescreen</PresentationFormat>
  <Paragraphs>298</Paragraphs>
  <Slides>15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Trebuchet MS</vt:lpstr>
      <vt:lpstr>Wingdings 3</vt:lpstr>
      <vt:lpstr>Facet</vt:lpstr>
      <vt:lpstr>Worksheet</vt:lpstr>
      <vt:lpstr>Allegany County Commissioners FY 2025 Preliminary Budget</vt:lpstr>
      <vt:lpstr>Preliminary Budget Highlights –   Total Requested Revenues  $112,238,740</vt:lpstr>
      <vt:lpstr>Preliminary Budget Highlights –   Total Requested Expenditures  $112,238,740</vt:lpstr>
      <vt:lpstr>FY 2025  Proposed Tax Rates      </vt:lpstr>
      <vt:lpstr>Total FY 2025 Budget Revenues     $112,238,740</vt:lpstr>
      <vt:lpstr>FY 2025 Recommended Budget    Revenues &amp; Other Sources Summary</vt:lpstr>
      <vt:lpstr>Total FY 2025 Budget Expenditures    $112,238,740          Where Is Your Tax Dollar Spent? </vt:lpstr>
      <vt:lpstr>FY 2025 General Fund Expenditures</vt:lpstr>
      <vt:lpstr>PowerPoint Presentation</vt:lpstr>
      <vt:lpstr>FY 2025 Budget Debt Service Transfer    $1,887,283</vt:lpstr>
      <vt:lpstr>PowerPoint Presentation</vt:lpstr>
      <vt:lpstr>PowerPoint Presentation</vt:lpstr>
      <vt:lpstr>Changes to Requests FY25 Preliminary Budget</vt:lpstr>
      <vt:lpstr>Possible Additional Cuts for Consideration – FY25 Budget</vt:lpstr>
      <vt:lpstr>Budget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2017-03-08T15:28:15Z</dcterms:created>
  <dcterms:modified xsi:type="dcterms:W3CDTF">2024-06-04T16:06:27Z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TC034605459991</vt:lpwstr>
  </property>
</Properties>
</file>